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6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2" r:id="rId10"/>
    <p:sldId id="343" r:id="rId11"/>
    <p:sldId id="345" r:id="rId12"/>
    <p:sldId id="346" r:id="rId13"/>
    <p:sldId id="347" r:id="rId14"/>
    <p:sldId id="348" r:id="rId15"/>
    <p:sldId id="358" r:id="rId16"/>
    <p:sldId id="349" r:id="rId17"/>
    <p:sldId id="350" r:id="rId18"/>
    <p:sldId id="351" r:id="rId19"/>
    <p:sldId id="439" r:id="rId20"/>
    <p:sldId id="364" r:id="rId21"/>
    <p:sldId id="366" r:id="rId22"/>
    <p:sldId id="315" r:id="rId23"/>
    <p:sldId id="316" r:id="rId24"/>
    <p:sldId id="312" r:id="rId25"/>
    <p:sldId id="272" r:id="rId26"/>
    <p:sldId id="367" r:id="rId27"/>
    <p:sldId id="313" r:id="rId28"/>
    <p:sldId id="314" r:id="rId29"/>
    <p:sldId id="317" r:id="rId30"/>
    <p:sldId id="357" r:id="rId31"/>
    <p:sldId id="318" r:id="rId32"/>
    <p:sldId id="320" r:id="rId33"/>
    <p:sldId id="321" r:id="rId34"/>
    <p:sldId id="322" r:id="rId35"/>
    <p:sldId id="365" r:id="rId36"/>
    <p:sldId id="328" r:id="rId37"/>
    <p:sldId id="324" r:id="rId38"/>
    <p:sldId id="325" r:id="rId39"/>
    <p:sldId id="323" r:id="rId40"/>
    <p:sldId id="326" r:id="rId41"/>
    <p:sldId id="327" r:id="rId42"/>
    <p:sldId id="444" r:id="rId43"/>
    <p:sldId id="441" r:id="rId44"/>
    <p:sldId id="442" r:id="rId45"/>
    <p:sldId id="443" r:id="rId46"/>
    <p:sldId id="445" r:id="rId47"/>
    <p:sldId id="278" r:id="rId48"/>
    <p:sldId id="440" r:id="rId49"/>
    <p:sldId id="397" r:id="rId50"/>
    <p:sldId id="434" r:id="rId51"/>
    <p:sldId id="400" r:id="rId52"/>
    <p:sldId id="435" r:id="rId53"/>
    <p:sldId id="430" r:id="rId54"/>
    <p:sldId id="428" r:id="rId55"/>
    <p:sldId id="432" r:id="rId56"/>
    <p:sldId id="433" r:id="rId57"/>
    <p:sldId id="380" r:id="rId58"/>
    <p:sldId id="406" r:id="rId59"/>
    <p:sldId id="407" r:id="rId60"/>
    <p:sldId id="438" r:id="rId61"/>
    <p:sldId id="436" r:id="rId62"/>
    <p:sldId id="404" r:id="rId63"/>
    <p:sldId id="405" r:id="rId64"/>
    <p:sldId id="422" r:id="rId65"/>
    <p:sldId id="423" r:id="rId66"/>
    <p:sldId id="413" r:id="rId67"/>
    <p:sldId id="414" r:id="rId68"/>
    <p:sldId id="415" r:id="rId69"/>
    <p:sldId id="416" r:id="rId70"/>
    <p:sldId id="424" r:id="rId71"/>
    <p:sldId id="425" r:id="rId72"/>
    <p:sldId id="426" r:id="rId73"/>
    <p:sldId id="412" r:id="rId74"/>
    <p:sldId id="429" r:id="rId75"/>
    <p:sldId id="427" r:id="rId76"/>
    <p:sldId id="418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>
        <p:scale>
          <a:sx n="66" d="100"/>
          <a:sy n="66" d="100"/>
        </p:scale>
        <p:origin x="333" y="6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E5AFF-012E-4D58-9ACB-DA5C90D1687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3E6D6-65D4-4E2C-8D7A-37D71DA46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86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20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65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FD26C-07C8-4AFF-A059-CA4827056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68E917-1BF2-4DAD-B610-62EEED2D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35C01-E0B3-4504-AFD4-A07E85FE9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A7BF4-A012-4AF7-A28D-21E6339A3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319F0-36AA-40B5-8DB8-986FD3D5E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5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7CEF7-3365-40E3-A3C9-D089514FF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D88AD4-EED6-471C-9C8F-82852EA42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4FCFB-57BB-4C47-9643-4D67F32D2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CBE1C-134F-4379-BDA0-E3EE55AB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488C8A-260A-40C0-826E-B6C24B9E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57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224694-473D-4829-9DAD-A3C3F46DB8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BA76D-8630-475F-977B-966669106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EDA33-598E-483D-83B1-E652CD36D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5AB7-9DEC-4A73-888C-CF7950E04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3E518-AF3E-4EE9-9776-3907BD182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92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6681" y="953037"/>
            <a:ext cx="11699087" cy="473100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buClr>
                <a:srgbClr val="FF9B9B"/>
              </a:buClr>
              <a:buSzPct val="65000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buClr>
                <a:srgbClr val="FF9B9B"/>
              </a:buClr>
              <a:buSzPct val="60000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ABD5F6-C7FE-4495-BA21-86E3D6DC242B}"/>
              </a:ext>
            </a:extLst>
          </p:cNvPr>
          <p:cNvSpPr txBox="1"/>
          <p:nvPr userDrawn="1"/>
        </p:nvSpPr>
        <p:spPr>
          <a:xfrm>
            <a:off x="9522" y="6027003"/>
            <a:ext cx="5712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20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20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087100" y="104467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104467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D3E3B5D-4D13-0BA9-FDF2-D5287655871D}"/>
              </a:ext>
            </a:extLst>
          </p:cNvPr>
          <p:cNvSpPr txBox="1">
            <a:spLocks/>
          </p:cNvSpPr>
          <p:nvPr userDrawn="1"/>
        </p:nvSpPr>
        <p:spPr>
          <a:xfrm>
            <a:off x="9205880" y="61984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A63A97-DB16-4BDE-9275-89B0F63D25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B8542-3D60-4787-B1FA-6BA8E7BB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02B67-9F57-4E65-AA7B-98ACD6436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91CB7-9A01-4F9B-BB2F-E34D5AFA7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037AE-0BE0-489E-8FBD-BAE74ACE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5E989-7EF6-48C4-B075-6B3FE63B2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21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62B62-7506-4EE4-9F19-0E67950D0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0EC05-6716-4677-8841-FBE2051BC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CE767-86D1-4ED6-95DA-C0346FF13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2B408-9034-4B33-8EC9-3F6BDEE8C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7E242-6272-4155-9270-809B155CE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8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A0A1B-CAD1-4AE0-A802-439BD515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4E222-052C-4BCA-897D-2F7262FC1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63B419-C4A1-4768-97AC-65693DBE9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6E696-0435-4BDD-B952-CA675AFF8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131B36-5071-4DBB-BE47-44F17F0AE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6542F-862F-4AB3-94BD-938B33A5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2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40295-34D2-44A0-A9CA-BE6561734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00853-5FE3-4DD0-A56E-AC4E758D7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64BA3-200D-4E5E-92CE-B735E9B68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5A38C8-F8C0-43BB-8D60-A5CF8A449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BC3921-D3A7-46BB-BB24-E34A54421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3ADA7A-F37D-4377-939D-5324F5F1C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B8BD06-6A72-48F4-A111-248FDD8A5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443B8B-7AC6-4C8D-B2AB-569970BE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2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C61E6-40C0-4D45-8844-1BC9E531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515521-617B-4B76-B4A6-3EDB631F7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6787A2-B823-4D5D-A570-921ABB65E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6258E-97C2-427A-800E-67ED7FAB6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4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11F954-C031-4D00-BC59-7FEA03F43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4C0D3-BECB-46BE-9120-250AF9155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BC3CB-27EB-42FD-A037-C07B9BE85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36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3D275-BC98-4813-9FBE-76F385DFD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151CA-D676-423D-B49B-853043537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775B4-ED2B-4069-83C3-05E597625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0ABF06-B74D-4DF4-852F-A17D08ED2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2B0BB-2A26-4B85-A769-DC2A3597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F482A-05F0-412C-9436-6E7EABEA6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3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48226-D085-4D94-A717-B7CC3743E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030411-B6D9-40FD-B399-9EF45E2327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0B5319-4700-4151-818F-877EB4826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81A44-0B29-4CD9-9F2B-CBD1EC424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E510C3-D2CA-40AA-B21E-41FB898C9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94165F-3EC5-435C-8D07-C714408A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3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926E63-63D9-43FC-A0AE-663CDC41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0C922-6E9F-4150-BB1F-DFB94BD08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D5F93-A02F-452F-BF9F-A4F72C2F43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3F3DB-A97F-42A8-8666-E7552CF620C9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284D9-6635-4B1A-B23D-14940425D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B96DC-7571-4DC6-8D5B-65248A367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63A97-DB16-4BDE-9275-89B0F63D2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7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5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svg"/><Relationship Id="rId5" Type="http://schemas.openxmlformats.org/officeDocument/2006/relationships/image" Target="../media/image24.sv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7" Type="http://schemas.openxmlformats.org/officeDocument/2006/relationships/image" Target="../media/image27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9" Type="http://schemas.openxmlformats.org/officeDocument/2006/relationships/image" Target="../media/image2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311.png"/><Relationship Id="rId7" Type="http://schemas.openxmlformats.org/officeDocument/2006/relationships/image" Target="../media/image330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0.png"/><Relationship Id="rId5" Type="http://schemas.openxmlformats.org/officeDocument/2006/relationships/image" Target="../media/image614.png"/><Relationship Id="rId4" Type="http://schemas.openxmlformats.org/officeDocument/2006/relationships/image" Target="../media/image30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50.png"/><Relationship Id="rId7" Type="http://schemas.openxmlformats.org/officeDocument/2006/relationships/image" Target="../media/image330.png"/><Relationship Id="rId12" Type="http://schemas.openxmlformats.org/officeDocument/2006/relationships/image" Target="../media/image42.png"/><Relationship Id="rId2" Type="http://schemas.openxmlformats.org/officeDocument/2006/relationships/image" Target="../media/image340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0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00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57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8.jpe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NULL"/><Relationship Id="rId5" Type="http://schemas.openxmlformats.org/officeDocument/2006/relationships/image" Target="../media/image69.png"/><Relationship Id="rId4" Type="http://schemas.openxmlformats.org/officeDocument/2006/relationships/image" Target="NUL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1.png"/><Relationship Id="rId7" Type="http://schemas.openxmlformats.org/officeDocument/2006/relationships/image" Target="../media/image7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1.png"/><Relationship Id="rId7" Type="http://schemas.openxmlformats.org/officeDocument/2006/relationships/image" Target="../media/image541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0.png"/><Relationship Id="rId5" Type="http://schemas.openxmlformats.org/officeDocument/2006/relationships/image" Target="../media/image520.png"/><Relationship Id="rId4" Type="http://schemas.openxmlformats.org/officeDocument/2006/relationships/image" Target="../media/image51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1.png"/><Relationship Id="rId7" Type="http://schemas.openxmlformats.org/officeDocument/2006/relationships/image" Target="../media/image641.png"/><Relationship Id="rId2" Type="http://schemas.openxmlformats.org/officeDocument/2006/relationships/image" Target="../media/image91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1.png"/><Relationship Id="rId5" Type="http://schemas.openxmlformats.org/officeDocument/2006/relationships/image" Target="../media/image621.png"/><Relationship Id="rId10" Type="http://schemas.openxmlformats.org/officeDocument/2006/relationships/image" Target="../media/image92.png"/><Relationship Id="rId4" Type="http://schemas.openxmlformats.org/officeDocument/2006/relationships/image" Target="../media/image660.png"/><Relationship Id="rId9" Type="http://schemas.openxmlformats.org/officeDocument/2006/relationships/image" Target="../media/image6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0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0.png"/><Relationship Id="rId5" Type="http://schemas.openxmlformats.org/officeDocument/2006/relationships/image" Target="../media/image510.png"/><Relationship Id="rId4" Type="http://schemas.openxmlformats.org/officeDocument/2006/relationships/image" Target="../media/image41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10.png"/><Relationship Id="rId4" Type="http://schemas.openxmlformats.org/officeDocument/2006/relationships/image" Target="../media/image91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95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image" Target="../media/image94.png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91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0.png"/><Relationship Id="rId5" Type="http://schemas.openxmlformats.org/officeDocument/2006/relationships/image" Target="../media/image570.png"/><Relationship Id="rId4" Type="http://schemas.openxmlformats.org/officeDocument/2006/relationships/image" Target="../media/image56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image" Target="../media/image122.png"/><Relationship Id="rId21" Type="http://schemas.openxmlformats.org/officeDocument/2006/relationships/image" Target="../media/image140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" Type="http://schemas.openxmlformats.org/officeDocument/2006/relationships/image" Target="../media/image121.png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Relationship Id="rId22" Type="http://schemas.openxmlformats.org/officeDocument/2006/relationships/image" Target="../media/image14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13" Type="http://schemas.openxmlformats.org/officeDocument/2006/relationships/image" Target="../media/image830.png"/><Relationship Id="rId3" Type="http://schemas.openxmlformats.org/officeDocument/2006/relationships/image" Target="../media/image410.png"/><Relationship Id="rId7" Type="http://schemas.openxmlformats.org/officeDocument/2006/relationships/image" Target="../media/image770.png"/><Relationship Id="rId12" Type="http://schemas.openxmlformats.org/officeDocument/2006/relationships/image" Target="../media/image820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0.png"/><Relationship Id="rId11" Type="http://schemas.openxmlformats.org/officeDocument/2006/relationships/image" Target="../media/image811.png"/><Relationship Id="rId5" Type="http://schemas.openxmlformats.org/officeDocument/2006/relationships/image" Target="../media/image750.png"/><Relationship Id="rId10" Type="http://schemas.openxmlformats.org/officeDocument/2006/relationships/image" Target="../media/image800.png"/><Relationship Id="rId4" Type="http://schemas.openxmlformats.org/officeDocument/2006/relationships/image" Target="../media/image420.png"/><Relationship Id="rId9" Type="http://schemas.openxmlformats.org/officeDocument/2006/relationships/image" Target="../media/image790.png"/><Relationship Id="rId14" Type="http://schemas.openxmlformats.org/officeDocument/2006/relationships/image" Target="../media/image84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0.png"/><Relationship Id="rId7" Type="http://schemas.openxmlformats.org/officeDocument/2006/relationships/image" Target="../media/image900.png"/><Relationship Id="rId2" Type="http://schemas.openxmlformats.org/officeDocument/2006/relationships/image" Target="../media/image8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0.png"/><Relationship Id="rId5" Type="http://schemas.openxmlformats.org/officeDocument/2006/relationships/image" Target="../media/image880.png"/><Relationship Id="rId4" Type="http://schemas.openxmlformats.org/officeDocument/2006/relationships/image" Target="../media/image870.png"/><Relationship Id="rId9" Type="http://schemas.openxmlformats.org/officeDocument/2006/relationships/image" Target="../media/image9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0.png"/><Relationship Id="rId3" Type="http://schemas.openxmlformats.org/officeDocument/2006/relationships/image" Target="../media/image940.png"/><Relationship Id="rId7" Type="http://schemas.openxmlformats.org/officeDocument/2006/relationships/image" Target="../media/image980.png"/><Relationship Id="rId12" Type="http://schemas.openxmlformats.org/officeDocument/2006/relationships/image" Target="../media/image1030.png"/><Relationship Id="rId2" Type="http://schemas.openxmlformats.org/officeDocument/2006/relationships/image" Target="../media/image9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0.png"/><Relationship Id="rId11" Type="http://schemas.openxmlformats.org/officeDocument/2006/relationships/image" Target="../media/image1020.png"/><Relationship Id="rId5" Type="http://schemas.openxmlformats.org/officeDocument/2006/relationships/image" Target="../media/image960.png"/><Relationship Id="rId10" Type="http://schemas.openxmlformats.org/officeDocument/2006/relationships/image" Target="../media/image1011.png"/><Relationship Id="rId4" Type="http://schemas.openxmlformats.org/officeDocument/2006/relationships/image" Target="../media/image950.png"/><Relationship Id="rId9" Type="http://schemas.openxmlformats.org/officeDocument/2006/relationships/image" Target="../media/image100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0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0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0.png"/><Relationship Id="rId13" Type="http://schemas.openxmlformats.org/officeDocument/2006/relationships/image" Target="../media/image1170.png"/><Relationship Id="rId18" Type="http://schemas.openxmlformats.org/officeDocument/2006/relationships/image" Target="../media/image1220.png"/><Relationship Id="rId3" Type="http://schemas.openxmlformats.org/officeDocument/2006/relationships/image" Target="../media/image1070.png"/><Relationship Id="rId21" Type="http://schemas.openxmlformats.org/officeDocument/2006/relationships/image" Target="../media/image1250.png"/><Relationship Id="rId7" Type="http://schemas.openxmlformats.org/officeDocument/2006/relationships/image" Target="../media/image1110.png"/><Relationship Id="rId12" Type="http://schemas.openxmlformats.org/officeDocument/2006/relationships/image" Target="../media/image1160.png"/><Relationship Id="rId17" Type="http://schemas.openxmlformats.org/officeDocument/2006/relationships/image" Target="../media/image1210.png"/><Relationship Id="rId2" Type="http://schemas.openxmlformats.org/officeDocument/2006/relationships/image" Target="../media/image1060.png"/><Relationship Id="rId16" Type="http://schemas.openxmlformats.org/officeDocument/2006/relationships/image" Target="../media/image1200.png"/><Relationship Id="rId20" Type="http://schemas.openxmlformats.org/officeDocument/2006/relationships/image" Target="../media/image12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0.png"/><Relationship Id="rId11" Type="http://schemas.openxmlformats.org/officeDocument/2006/relationships/image" Target="../media/image1150.png"/><Relationship Id="rId5" Type="http://schemas.openxmlformats.org/officeDocument/2006/relationships/image" Target="../media/image1090.png"/><Relationship Id="rId15" Type="http://schemas.openxmlformats.org/officeDocument/2006/relationships/image" Target="../media/image1190.png"/><Relationship Id="rId10" Type="http://schemas.openxmlformats.org/officeDocument/2006/relationships/image" Target="../media/image1140.png"/><Relationship Id="rId19" Type="http://schemas.openxmlformats.org/officeDocument/2006/relationships/image" Target="../media/image1230.png"/><Relationship Id="rId4" Type="http://schemas.openxmlformats.org/officeDocument/2006/relationships/image" Target="../media/image1080.png"/><Relationship Id="rId9" Type="http://schemas.openxmlformats.org/officeDocument/2006/relationships/image" Target="../media/image1130.png"/><Relationship Id="rId14" Type="http://schemas.openxmlformats.org/officeDocument/2006/relationships/image" Target="../media/image118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://spaceex.imag.fr/" TargetMode="External"/><Relationship Id="rId2" Type="http://schemas.openxmlformats.org/officeDocument/2006/relationships/hyperlink" Target="http://qmc.cs.aau.dk/slides/slides-frehse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i6.in.tum.de/Main/SoftwareCORA" TargetMode="External"/><Relationship Id="rId5" Type="http://schemas.openxmlformats.org/officeDocument/2006/relationships/hyperlink" Target="http://dreal.github.io/dReach/" TargetMode="External"/><Relationship Id="rId4" Type="http://schemas.openxmlformats.org/officeDocument/2006/relationships/hyperlink" Target="https://flowstar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Autonomous Cyber-Physical Systems:</a:t>
            </a:r>
            <a:b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Dynamical System Models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Fall 2026. CS 513.</a:t>
            </a:r>
          </a:p>
          <a:p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Instructor: Jyo Deshmukh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B3384F7-F0D9-4E05-8BAA-BCC96C2225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9630"/>
                <a:ext cx="11699087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 (input variables),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sz="2400" dirty="0"/>
                  <a:t> (output variables),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(continuous state variables)</a:t>
                </a:r>
              </a:p>
              <a:p>
                <a:r>
                  <a:rPr lang="en-US" sz="2400" dirty="0"/>
                  <a:t>Initialization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400" dirty="0"/>
                  <a:t> specifying a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 of initial values for states</a:t>
                </a:r>
              </a:p>
              <a:p>
                <a:r>
                  <a:rPr lang="en-US" sz="2400" b="1" dirty="0"/>
                  <a:t>Dynamics</a:t>
                </a:r>
                <a:r>
                  <a:rPr lang="en-US" sz="2400" dirty="0"/>
                  <a:t>: a real valued expression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 dirty="0"/>
                  <a:t> over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400" b="0" dirty="0"/>
              </a:p>
              <a:p>
                <a:r>
                  <a:rPr lang="en-US" sz="2400" b="1" dirty="0"/>
                  <a:t>Output Function</a:t>
                </a:r>
                <a:r>
                  <a:rPr lang="en-US" sz="2400" dirty="0"/>
                  <a:t>: for each output variable,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, a real valued expression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400" dirty="0"/>
                  <a:t> over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r>
                  <a:rPr lang="en-US" sz="2400" dirty="0"/>
                  <a:t>Given an input signal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𝕋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 dirty="0"/>
                  <a:t>, an execution consists of a </a:t>
                </a:r>
                <a:r>
                  <a:rPr lang="en-US" sz="2400" i="1" dirty="0"/>
                  <a:t>differentiable </a:t>
                </a:r>
                <a:r>
                  <a:rPr lang="en-US" sz="2400" dirty="0"/>
                  <a:t>state signal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𝐱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</m:oMath>
                </a14:m>
                <a:r>
                  <a:rPr lang="en-US" sz="2400" dirty="0"/>
                  <a:t>, and an output signal </a:t>
                </a:r>
                <a14:m>
                  <m:oMath xmlns:m="http://schemas.openxmlformats.org/officeDocument/2006/math">
                    <m:r>
                      <a:rPr lang="en-US" sz="2400" b="1" dirty="0">
                        <a:latin typeface="Cambria Math" panose="02040503050406030204" pitchFamily="18" charset="0"/>
                      </a:rPr>
                      <m:t>𝐲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dirty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/>
                  <a:t>such that:</a:t>
                </a:r>
              </a:p>
              <a:p>
                <a:pPr marL="925830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𝐱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 marL="925830" lvl="1" indent="-514350">
                  <a:buFont typeface="+mj-lt"/>
                  <a:buAutoNum type="arabicPeriod"/>
                </a:pPr>
                <a:r>
                  <a:rPr lang="en-US" sz="2000" dirty="0"/>
                  <a:t>For each output variable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/>
                  <a:t> and time t,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𝑢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endParaRPr lang="en-US" sz="2000" dirty="0"/>
              </a:p>
              <a:p>
                <a:pPr marL="925830" lvl="1" indent="-514350">
                  <a:buFont typeface="+mj-lt"/>
                  <a:buAutoNum type="arabicPeriod"/>
                </a:pPr>
                <a:r>
                  <a:rPr lang="en-US" sz="2000" dirty="0"/>
                  <a:t>For each state variable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B3384F7-F0D9-4E05-8BAA-BCC96C222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9630"/>
                <a:ext cx="11699087" cy="4351338"/>
              </a:xfrm>
              <a:blipFill>
                <a:blip r:embed="rId2"/>
                <a:stretch>
                  <a:fillRect l="-417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BBF0244-D76D-4C4A-99BA-12D9EE48B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Continuous-Time Component Definition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40149-0C09-47D6-BA72-19BFB567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8D4B381-3A06-174E-DA1D-783B0D1758D7}"/>
                  </a:ext>
                </a:extLst>
              </p:cNvPr>
              <p:cNvSpPr/>
              <p:nvPr/>
            </p:nvSpPr>
            <p:spPr>
              <a:xfrm>
                <a:off x="9116291" y="4721734"/>
                <a:ext cx="2140527" cy="80356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acc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𝐮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8D4B381-3A06-174E-DA1D-783B0D1758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6291" y="4721734"/>
                <a:ext cx="2140527" cy="803563"/>
              </a:xfrm>
              <a:prstGeom prst="rect">
                <a:avLst/>
              </a:prstGeom>
              <a:blipFill>
                <a:blip r:embed="rId3"/>
                <a:stretch>
                  <a:fillRect b="-1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344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0685C3D-96F3-4A79-9453-B0952ED68C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698171"/>
                <a:ext cx="11699087" cy="3181190"/>
              </a:xfrm>
            </p:spPr>
            <p:txBody>
              <a:bodyPr/>
              <a:lstStyle/>
              <a:p>
                <a:r>
                  <a:rPr lang="en-US" dirty="0"/>
                  <a:t>Given an input signal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when are we guaranteed that the system has at least one execution? Is there nondeterminism in continuous-time components?</a:t>
                </a:r>
              </a:p>
              <a:p>
                <a:r>
                  <a:rPr lang="en-US" dirty="0"/>
                  <a:t>Input signal should be piecewise-continuous, and additional conditions need to be imposed on the RHS of dynamics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output functions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Related to solutions for the initial value problem in the classical theory of ODEs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0685C3D-96F3-4A79-9453-B0952ED68C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698171"/>
                <a:ext cx="11699087" cy="3181190"/>
              </a:xfrm>
              <a:blipFill>
                <a:blip r:embed="rId2"/>
                <a:stretch>
                  <a:fillRect l="-625" t="-3263" r="-1563" b="-9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B0DA3AA-F401-4480-9DFD-0C11A9394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Existence and Uniqueness of Solutions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77704-6D3D-4A6C-9308-7A7404BFD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9C3EC93-B185-4742-A38B-42AABB2F8016}"/>
                  </a:ext>
                </a:extLst>
              </p:cNvPr>
              <p:cNvSpPr/>
              <p:nvPr/>
            </p:nvSpPr>
            <p:spPr>
              <a:xfrm>
                <a:off x="9631121" y="5979215"/>
                <a:ext cx="2140527" cy="80356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acc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𝐮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9C3EC93-B185-4742-A38B-42AABB2F8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1121" y="5979215"/>
                <a:ext cx="2140527" cy="803563"/>
              </a:xfrm>
              <a:prstGeom prst="rect">
                <a:avLst/>
              </a:prstGeom>
              <a:blipFill>
                <a:blip r:embed="rId3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5368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B02F910-5EE9-4638-90E1-CB65E90F7C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There exists at least one solution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if the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is continuous</a:t>
                </a:r>
              </a:p>
              <a:p>
                <a:r>
                  <a:rPr lang="en-US" dirty="0"/>
                  <a:t>Definition of continuity uses notion of distance between points</a:t>
                </a:r>
              </a:p>
              <a:p>
                <a:pPr lvl="1"/>
                <a:r>
                  <a:rPr lang="en-US" b="0" dirty="0"/>
                  <a:t>Euclidean distance: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𝐲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𝐲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b="1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is uniformly continuous if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, there exists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, such that for all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𝐲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</a:rPr>
                                  <m:t>𝐲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Example when solution does not </a:t>
                </a:r>
                <a:r>
                  <a:rPr lang="en-US" i="1" dirty="0"/>
                  <a:t>globally</a:t>
                </a:r>
                <a:r>
                  <a:rPr lang="en-US" dirty="0"/>
                  <a:t> exist: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0     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B02F910-5EE9-4638-90E1-CB65E90F7C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9CDDB1D-B846-46C3-849D-978CE9FE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FFB6F-4F39-4239-A0EB-9A1E1AE25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50B16FF-7961-4F8C-A051-F3FAE284CFAD}"/>
                  </a:ext>
                </a:extLst>
              </p:cNvPr>
              <p:cNvSpPr/>
              <p:nvPr/>
            </p:nvSpPr>
            <p:spPr>
              <a:xfrm>
                <a:off x="9369865" y="5874339"/>
                <a:ext cx="2140527" cy="80356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acc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𝐮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50B16FF-7961-4F8C-A051-F3FAE284CF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865" y="5874339"/>
                <a:ext cx="2140527" cy="803563"/>
              </a:xfrm>
              <a:prstGeom prst="rect">
                <a:avLst/>
              </a:prstGeom>
              <a:blipFill>
                <a:blip r:embed="rId3"/>
                <a:stretch>
                  <a:fillRect b="-1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255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910E801-1EBD-45DD-92E6-9D67B35BCB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173426"/>
                <a:ext cx="11699087" cy="4674124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Solution to initial value problem is unique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 dirty="0"/>
                  <a:t> is Lipschitz continuous</a:t>
                </a:r>
              </a:p>
              <a:p>
                <a:r>
                  <a:rPr lang="en-US" sz="2400" dirty="0"/>
                  <a:t>Lipschitz-continuity is a stronger version of continuity: upper bounds how fast a function can change</a:t>
                </a:r>
              </a:p>
              <a:p>
                <a:r>
                  <a:rPr lang="en-US" sz="2400" dirty="0"/>
                  <a:t>Function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 dirty="0"/>
                  <a:t> is Lipschitz-continuous if there exists a constant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400" dirty="0"/>
                  <a:t> (called the Lipschitz constant) such that: </a:t>
                </a:r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r>
                  <a:rPr lang="en-US" sz="2400" dirty="0"/>
                  <a:t>Examples: </a:t>
                </a:r>
              </a:p>
              <a:p>
                <a:pPr lvl="1"/>
                <a:r>
                  <a:rPr lang="en-US" sz="2400" dirty="0"/>
                  <a:t>Linear functions (e.g.,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−3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) are Lipschitz continuous</a:t>
                </a:r>
              </a:p>
              <a:p>
                <a:pPr lvl="1"/>
                <a:r>
                  <a:rPr lang="en-US" sz="2400" dirty="0"/>
                  <a:t>Functions: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2400" dirty="0"/>
                  <a:t> are not Lipschitz continuous over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400" dirty="0"/>
              </a:p>
              <a:p>
                <a:r>
                  <a:rPr lang="en-US" sz="2400" dirty="0"/>
                  <a:t>Can restrict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to some bounded and closed set such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 dirty="0"/>
                  <a:t> is piecewise-continuous and Lipschitz to get unique solutions over such compact domains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910E801-1EBD-45DD-92E6-9D67B35BCB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173426"/>
                <a:ext cx="11699087" cy="4674124"/>
              </a:xfrm>
              <a:blipFill>
                <a:blip r:embed="rId2"/>
                <a:stretch>
                  <a:fillRect l="-417" t="-1825" r="-1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168DE39-3A8E-4BCE-A610-E510C1612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349C5-F6C1-4371-BD51-8FA18139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42ED85C-724D-4D37-A25C-FF58A38E5E40}"/>
                  </a:ext>
                </a:extLst>
              </p:cNvPr>
              <p:cNvSpPr/>
              <p:nvPr/>
            </p:nvSpPr>
            <p:spPr>
              <a:xfrm>
                <a:off x="9454388" y="5979215"/>
                <a:ext cx="2140527" cy="80356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acc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𝐮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42ED85C-724D-4D37-A25C-FF58A38E5E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4388" y="5979215"/>
                <a:ext cx="2140527" cy="803563"/>
              </a:xfrm>
              <a:prstGeom prst="rect">
                <a:avLst/>
              </a:prstGeom>
              <a:blipFill>
                <a:blip r:embed="rId3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5642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1F0FB46E-30C3-DC61-E733-73DC82F68E98}"/>
              </a:ext>
            </a:extLst>
          </p:cNvPr>
          <p:cNvSpPr/>
          <p:nvPr/>
        </p:nvSpPr>
        <p:spPr>
          <a:xfrm>
            <a:off x="8780992" y="2185188"/>
            <a:ext cx="2694128" cy="7317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F029C1-42E0-4F37-807E-4EFAD26C8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61325"/>
            <a:ext cx="8975975" cy="4837103"/>
          </a:xfrm>
        </p:spPr>
        <p:txBody>
          <a:bodyPr>
            <a:normAutofit/>
          </a:bodyPr>
          <a:lstStyle/>
          <a:p>
            <a:r>
              <a:rPr lang="en-US" dirty="0"/>
              <a:t>Allow modeling arbitrarily complex functions: even functions with unbounded discontinuities</a:t>
            </a:r>
          </a:p>
          <a:p>
            <a:pPr lvl="1"/>
            <a:r>
              <a:rPr lang="en-US" dirty="0"/>
              <a:t>May not check (it may even be impossible to check) for Lipschitz conditions for modeled dynamics</a:t>
            </a:r>
          </a:p>
          <a:p>
            <a:pPr lvl="1"/>
            <a:r>
              <a:rPr lang="en-US" dirty="0"/>
              <a:t>Rely on numerical integration schemes/solvers to obtain solutions</a:t>
            </a:r>
          </a:p>
          <a:p>
            <a:pPr lvl="1"/>
            <a:r>
              <a:rPr lang="en-US" dirty="0"/>
              <a:t>ode45, ode23, ode15, ode15s, etc.</a:t>
            </a:r>
          </a:p>
          <a:p>
            <a:r>
              <a:rPr lang="en-US" i="1" dirty="0"/>
              <a:t>Simulating </a:t>
            </a:r>
            <a:r>
              <a:rPr lang="en-US" dirty="0"/>
              <a:t>a real-world physical system</a:t>
            </a:r>
          </a:p>
          <a:p>
            <a:pPr lvl="1"/>
            <a:r>
              <a:rPr lang="en-US" dirty="0"/>
              <a:t>may ignore continuous-time dynamics and focus on the discrete-time simulation</a:t>
            </a:r>
          </a:p>
          <a:p>
            <a:pPr lvl="1"/>
            <a:r>
              <a:rPr lang="en-US" dirty="0"/>
              <a:t>dangerous when there is behavior between sampled time-points: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705691-8054-444B-B79F-720DF054F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numeric solvers/simulators 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A85D6-7836-4548-8347-6F1E6C37F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9DA29BD-6A3C-A5E4-9E1F-6179937819C8}"/>
              </a:ext>
            </a:extLst>
          </p:cNvPr>
          <p:cNvGrpSpPr/>
          <p:nvPr/>
        </p:nvGrpSpPr>
        <p:grpSpPr>
          <a:xfrm>
            <a:off x="8509518" y="2110465"/>
            <a:ext cx="3373076" cy="2044768"/>
            <a:chOff x="7467601" y="5142213"/>
            <a:chExt cx="2337376" cy="102045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7647B1A-86CA-DF21-AA1E-0AE97CA53B82}"/>
                </a:ext>
              </a:extLst>
            </p:cNvPr>
            <p:cNvSpPr/>
            <p:nvPr/>
          </p:nvSpPr>
          <p:spPr>
            <a:xfrm>
              <a:off x="7649766" y="5207089"/>
              <a:ext cx="1847850" cy="836619"/>
            </a:xfrm>
            <a:custGeom>
              <a:avLst/>
              <a:gdLst>
                <a:gd name="csX0" fmla="*/ 0 w 1847850"/>
                <a:gd name="csY0" fmla="*/ 484099 h 836619"/>
                <a:gd name="csX1" fmla="*/ 90487 w 1847850"/>
                <a:gd name="csY1" fmla="*/ 109052 h 836619"/>
                <a:gd name="csX2" fmla="*/ 265509 w 1847850"/>
                <a:gd name="csY2" fmla="*/ 516245 h 836619"/>
                <a:gd name="csX3" fmla="*/ 439340 w 1847850"/>
                <a:gd name="csY3" fmla="*/ 836524 h 836619"/>
                <a:gd name="csX4" fmla="*/ 591740 w 1847850"/>
                <a:gd name="csY4" fmla="*/ 485289 h 836619"/>
                <a:gd name="csX5" fmla="*/ 648890 w 1847850"/>
                <a:gd name="csY5" fmla="*/ 705 h 836619"/>
                <a:gd name="csX6" fmla="*/ 942975 w 1847850"/>
                <a:gd name="csY6" fmla="*/ 598399 h 836619"/>
                <a:gd name="csX7" fmla="*/ 1313259 w 1847850"/>
                <a:gd name="csY7" fmla="*/ 355511 h 836619"/>
                <a:gd name="csX8" fmla="*/ 1445418 w 1847850"/>
                <a:gd name="csY8" fmla="*/ 55474 h 836619"/>
                <a:gd name="csX9" fmla="*/ 1538287 w 1847850"/>
                <a:gd name="csY9" fmla="*/ 581730 h 836619"/>
                <a:gd name="csX10" fmla="*/ 1599009 w 1847850"/>
                <a:gd name="csY10" fmla="*/ 709127 h 836619"/>
                <a:gd name="csX11" fmla="*/ 1679972 w 1847850"/>
                <a:gd name="csY11" fmla="*/ 709127 h 836619"/>
                <a:gd name="csX12" fmla="*/ 1847850 w 1847850"/>
                <a:gd name="csY12" fmla="*/ 475764 h 8366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847850" h="836619">
                  <a:moveTo>
                    <a:pt x="0" y="484099"/>
                  </a:moveTo>
                  <a:cubicBezTo>
                    <a:pt x="23117" y="293896"/>
                    <a:pt x="46235" y="103694"/>
                    <a:pt x="90487" y="109052"/>
                  </a:cubicBezTo>
                  <a:cubicBezTo>
                    <a:pt x="134739" y="114410"/>
                    <a:pt x="207367" y="395000"/>
                    <a:pt x="265509" y="516245"/>
                  </a:cubicBezTo>
                  <a:cubicBezTo>
                    <a:pt x="323651" y="637490"/>
                    <a:pt x="384968" y="841683"/>
                    <a:pt x="439340" y="836524"/>
                  </a:cubicBezTo>
                  <a:cubicBezTo>
                    <a:pt x="493712" y="831365"/>
                    <a:pt x="556815" y="624592"/>
                    <a:pt x="591740" y="485289"/>
                  </a:cubicBezTo>
                  <a:cubicBezTo>
                    <a:pt x="626665" y="345986"/>
                    <a:pt x="590351" y="-18147"/>
                    <a:pt x="648890" y="705"/>
                  </a:cubicBezTo>
                  <a:cubicBezTo>
                    <a:pt x="707429" y="19557"/>
                    <a:pt x="832247" y="539265"/>
                    <a:pt x="942975" y="598399"/>
                  </a:cubicBezTo>
                  <a:cubicBezTo>
                    <a:pt x="1053703" y="657533"/>
                    <a:pt x="1229519" y="445998"/>
                    <a:pt x="1313259" y="355511"/>
                  </a:cubicBezTo>
                  <a:cubicBezTo>
                    <a:pt x="1396999" y="265024"/>
                    <a:pt x="1407913" y="17771"/>
                    <a:pt x="1445418" y="55474"/>
                  </a:cubicBezTo>
                  <a:cubicBezTo>
                    <a:pt x="1482923" y="93177"/>
                    <a:pt x="1512689" y="472788"/>
                    <a:pt x="1538287" y="581730"/>
                  </a:cubicBezTo>
                  <a:cubicBezTo>
                    <a:pt x="1563885" y="690672"/>
                    <a:pt x="1575395" y="687894"/>
                    <a:pt x="1599009" y="709127"/>
                  </a:cubicBezTo>
                  <a:cubicBezTo>
                    <a:pt x="1622623" y="730360"/>
                    <a:pt x="1638499" y="748021"/>
                    <a:pt x="1679972" y="709127"/>
                  </a:cubicBezTo>
                  <a:cubicBezTo>
                    <a:pt x="1721446" y="670233"/>
                    <a:pt x="1784648" y="572998"/>
                    <a:pt x="1847850" y="475764"/>
                  </a:cubicBezTo>
                </a:path>
              </a:pathLst>
            </a:custGeom>
            <a:noFill/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9387E21-1EC5-4687-AEEC-743259C5022C}"/>
                </a:ext>
              </a:extLst>
            </p:cNvPr>
            <p:cNvSpPr/>
            <p:nvPr/>
          </p:nvSpPr>
          <p:spPr>
            <a:xfrm>
              <a:off x="7655719" y="5669740"/>
              <a:ext cx="1866900" cy="90295"/>
            </a:xfrm>
            <a:custGeom>
              <a:avLst/>
              <a:gdLst>
                <a:gd name="csX0" fmla="*/ 0 w 1866900"/>
                <a:gd name="csY0" fmla="*/ 17876 h 90295"/>
                <a:gd name="csX1" fmla="*/ 257175 w 1866900"/>
                <a:gd name="csY1" fmla="*/ 82169 h 90295"/>
                <a:gd name="csX2" fmla="*/ 576262 w 1866900"/>
                <a:gd name="csY2" fmla="*/ 51213 h 90295"/>
                <a:gd name="csX3" fmla="*/ 903684 w 1866900"/>
                <a:gd name="csY3" fmla="*/ 89313 h 90295"/>
                <a:gd name="csX4" fmla="*/ 1189434 w 1866900"/>
                <a:gd name="csY4" fmla="*/ 2398 h 90295"/>
                <a:gd name="csX5" fmla="*/ 1518047 w 1866900"/>
                <a:gd name="csY5" fmla="*/ 25019 h 90295"/>
                <a:gd name="csX6" fmla="*/ 1866900 w 1866900"/>
                <a:gd name="csY6" fmla="*/ 32163 h 90295"/>
                <a:gd name="csX7" fmla="*/ 1866900 w 1866900"/>
                <a:gd name="csY7" fmla="*/ 32163 h 902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866900" h="90295">
                  <a:moveTo>
                    <a:pt x="0" y="17876"/>
                  </a:moveTo>
                  <a:cubicBezTo>
                    <a:pt x="80565" y="47244"/>
                    <a:pt x="161131" y="76613"/>
                    <a:pt x="257175" y="82169"/>
                  </a:cubicBezTo>
                  <a:cubicBezTo>
                    <a:pt x="353219" y="87725"/>
                    <a:pt x="468511" y="50022"/>
                    <a:pt x="576262" y="51213"/>
                  </a:cubicBezTo>
                  <a:cubicBezTo>
                    <a:pt x="684013" y="52404"/>
                    <a:pt x="801489" y="97449"/>
                    <a:pt x="903684" y="89313"/>
                  </a:cubicBezTo>
                  <a:cubicBezTo>
                    <a:pt x="1005879" y="81177"/>
                    <a:pt x="1087040" y="13114"/>
                    <a:pt x="1189434" y="2398"/>
                  </a:cubicBezTo>
                  <a:cubicBezTo>
                    <a:pt x="1291828" y="-8318"/>
                    <a:pt x="1405136" y="20058"/>
                    <a:pt x="1518047" y="25019"/>
                  </a:cubicBezTo>
                  <a:cubicBezTo>
                    <a:pt x="1630958" y="29980"/>
                    <a:pt x="1866900" y="32163"/>
                    <a:pt x="1866900" y="32163"/>
                  </a:cubicBezTo>
                  <a:lnTo>
                    <a:pt x="1866900" y="32163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34F79EF-B17E-82D6-2797-999E769CF120}"/>
                </a:ext>
              </a:extLst>
            </p:cNvPr>
            <p:cNvGrpSpPr/>
            <p:nvPr/>
          </p:nvGrpSpPr>
          <p:grpSpPr>
            <a:xfrm>
              <a:off x="7467601" y="5142213"/>
              <a:ext cx="2337376" cy="1020459"/>
              <a:chOff x="9835903" y="2943546"/>
              <a:chExt cx="972532" cy="432513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E766E34B-5629-26B0-476B-DC80AD1FCE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14562" y="2943546"/>
                <a:ext cx="0" cy="432513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5D47EFDB-ADB6-718B-BFA4-61AEED9076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35903" y="3337630"/>
                <a:ext cx="97253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538871C-ED9F-F12E-0F7C-B04B9FB8F341}"/>
                </a:ext>
              </a:extLst>
            </p:cNvPr>
            <p:cNvSpPr/>
            <p:nvPr/>
          </p:nvSpPr>
          <p:spPr>
            <a:xfrm>
              <a:off x="7856056" y="5689675"/>
              <a:ext cx="114731" cy="10859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EFEFF6E-7554-332D-24FC-97D5AB6796FE}"/>
                </a:ext>
              </a:extLst>
            </p:cNvPr>
            <p:cNvSpPr/>
            <p:nvPr/>
          </p:nvSpPr>
          <p:spPr>
            <a:xfrm>
              <a:off x="7592897" y="5635376"/>
              <a:ext cx="114731" cy="10859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EEAD3B6-12A9-77A3-57A9-DC830A85E7F1}"/>
                </a:ext>
              </a:extLst>
            </p:cNvPr>
            <p:cNvSpPr/>
            <p:nvPr/>
          </p:nvSpPr>
          <p:spPr>
            <a:xfrm>
              <a:off x="8178453" y="5668869"/>
              <a:ext cx="114731" cy="10859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63DEFAC-F185-8EF8-30F3-25824ABE0035}"/>
                </a:ext>
              </a:extLst>
            </p:cNvPr>
            <p:cNvSpPr/>
            <p:nvPr/>
          </p:nvSpPr>
          <p:spPr>
            <a:xfrm>
              <a:off x="8471591" y="5697842"/>
              <a:ext cx="114731" cy="10859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FEFCFE2-A98A-1BFA-A1AC-00992A1C5AC8}"/>
                </a:ext>
              </a:extLst>
            </p:cNvPr>
            <p:cNvSpPr/>
            <p:nvPr/>
          </p:nvSpPr>
          <p:spPr>
            <a:xfrm>
              <a:off x="8783360" y="5614570"/>
              <a:ext cx="114731" cy="10859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45A47D4-D27E-9A61-AE69-726FA3D90CFE}"/>
                </a:ext>
              </a:extLst>
            </p:cNvPr>
            <p:cNvSpPr/>
            <p:nvPr/>
          </p:nvSpPr>
          <p:spPr>
            <a:xfrm>
              <a:off x="9115248" y="5643543"/>
              <a:ext cx="114731" cy="10859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4C4B8A8-8870-A2FC-ACF5-46179D26BCC1}"/>
                </a:ext>
              </a:extLst>
            </p:cNvPr>
            <p:cNvCxnSpPr/>
            <p:nvPr/>
          </p:nvCxnSpPr>
          <p:spPr>
            <a:xfrm>
              <a:off x="8232569" y="5220891"/>
              <a:ext cx="0" cy="850392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99DDA18-21C8-16D2-D44F-4FEECD09BC62}"/>
                </a:ext>
              </a:extLst>
            </p:cNvPr>
            <p:cNvCxnSpPr/>
            <p:nvPr/>
          </p:nvCxnSpPr>
          <p:spPr>
            <a:xfrm>
              <a:off x="8546707" y="5220891"/>
              <a:ext cx="0" cy="850392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FC29119-A63D-8B2E-D285-99F063AFEB70}"/>
                </a:ext>
              </a:extLst>
            </p:cNvPr>
            <p:cNvCxnSpPr/>
            <p:nvPr/>
          </p:nvCxnSpPr>
          <p:spPr>
            <a:xfrm>
              <a:off x="8860845" y="5220891"/>
              <a:ext cx="0" cy="850392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997E0CF-9D8E-5787-02A5-1C666C8FCEA3}"/>
                </a:ext>
              </a:extLst>
            </p:cNvPr>
            <p:cNvCxnSpPr/>
            <p:nvPr/>
          </p:nvCxnSpPr>
          <p:spPr>
            <a:xfrm>
              <a:off x="9174983" y="5220891"/>
              <a:ext cx="0" cy="850392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3FEDA07-43E1-7BAF-F320-69B366B85458}"/>
                </a:ext>
              </a:extLst>
            </p:cNvPr>
            <p:cNvCxnSpPr/>
            <p:nvPr/>
          </p:nvCxnSpPr>
          <p:spPr>
            <a:xfrm>
              <a:off x="9489122" y="5220891"/>
              <a:ext cx="0" cy="850392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F12B998-BFC1-67DC-884A-43D25243379F}"/>
                </a:ext>
              </a:extLst>
            </p:cNvPr>
            <p:cNvCxnSpPr/>
            <p:nvPr/>
          </p:nvCxnSpPr>
          <p:spPr>
            <a:xfrm>
              <a:off x="7918431" y="5220891"/>
              <a:ext cx="0" cy="850392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CBA954B-A263-2440-77CE-6CB895B89BFA}"/>
                </a:ext>
              </a:extLst>
            </p:cNvPr>
            <p:cNvSpPr/>
            <p:nvPr/>
          </p:nvSpPr>
          <p:spPr>
            <a:xfrm>
              <a:off x="9434098" y="5643543"/>
              <a:ext cx="114731" cy="10859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4E79CFC-65B2-6FA9-404E-E671BFA5C76C}"/>
              </a:ext>
            </a:extLst>
          </p:cNvPr>
          <p:cNvSpPr txBox="1"/>
          <p:nvPr/>
        </p:nvSpPr>
        <p:spPr>
          <a:xfrm>
            <a:off x="9235668" y="1723523"/>
            <a:ext cx="2009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Actual Signal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FCBF607-0340-C2A5-0E0D-5CDC8F3A238C}"/>
              </a:ext>
            </a:extLst>
          </p:cNvPr>
          <p:cNvSpPr txBox="1"/>
          <p:nvPr/>
        </p:nvSpPr>
        <p:spPr>
          <a:xfrm>
            <a:off x="9300976" y="4179520"/>
            <a:ext cx="2339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Sampled Signal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9911980-64EC-95D9-65D5-9937CF0CF053}"/>
              </a:ext>
            </a:extLst>
          </p:cNvPr>
          <p:cNvCxnSpPr>
            <a:stCxn id="49" idx="0"/>
          </p:cNvCxnSpPr>
          <p:nvPr/>
        </p:nvCxnSpPr>
        <p:spPr>
          <a:xfrm flipH="1" flipV="1">
            <a:off x="9853127" y="3316257"/>
            <a:ext cx="617721" cy="863263"/>
          </a:xfrm>
          <a:prstGeom prst="straightConnector1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B21B2E3-6EF6-BA2B-5E16-B3D0861AF2A2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9853127" y="2185188"/>
            <a:ext cx="387432" cy="439269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B0011264-C0C9-5249-C55B-FF1ECFDD714C}"/>
              </a:ext>
            </a:extLst>
          </p:cNvPr>
          <p:cNvSpPr txBox="1"/>
          <p:nvPr/>
        </p:nvSpPr>
        <p:spPr>
          <a:xfrm>
            <a:off x="11288803" y="3882603"/>
            <a:ext cx="679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time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57BC85E-595B-FE8B-3EEB-1BABF8DCDBD6}"/>
              </a:ext>
            </a:extLst>
          </p:cNvPr>
          <p:cNvSpPr txBox="1"/>
          <p:nvPr/>
        </p:nvSpPr>
        <p:spPr>
          <a:xfrm>
            <a:off x="8259116" y="2088816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pos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FB1C17D-3328-51E1-B0B0-53C67E64AB7E}"/>
              </a:ext>
            </a:extLst>
          </p:cNvPr>
          <p:cNvSpPr txBox="1"/>
          <p:nvPr/>
        </p:nvSpPr>
        <p:spPr>
          <a:xfrm>
            <a:off x="11399375" y="2215391"/>
            <a:ext cx="811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Unsafe region</a:t>
            </a:r>
          </a:p>
        </p:txBody>
      </p:sp>
    </p:spTree>
    <p:extLst>
      <p:ext uri="{BB962C8B-B14F-4D97-AF65-F5344CB8AC3E}">
        <p14:creationId xmlns:p14="http://schemas.microsoft.com/office/powerpoint/2010/main" val="4249965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08531E-D9DF-4FA3-9504-0F488FE88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Linear Dynamical System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E243B-7442-44D4-8F92-E8AEC6653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27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F539CBD-A79D-428E-9413-B2E5648871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Equation of simple car dynamics can be written compactly as: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</m:m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lit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mr>
                        </m:m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r>
                  <a:rPr lang="en-US" dirty="0"/>
                  <a:t>Letting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mr>
                        </m:m>
                      </m:e>
                    </m:d>
                    <m:r>
                      <a:rPr lang="en-US" b="1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i="1" dirty="0"/>
                  <a:t>, </a:t>
                </a:r>
                <a:r>
                  <a:rPr lang="en-US" dirty="0"/>
                  <a:t>we can re-write above equation in the form: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F539CBD-A79D-428E-9413-B2E5648871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CC49097-2C07-4459-8712-208103077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A35B2-92C9-4D12-9DA5-7D0319B8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680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9D7E608-9CE1-46FB-BA65-F1840C0D20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Special kind of dynamical system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acc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d>
                    </m:oMath>
                  </m:oMathPara>
                </a14:m>
                <a:endParaRPr lang="en-US" b="1" dirty="0"/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𝐮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is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or compactly,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endParaRPr lang="en-US" b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is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or compactly,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Linear algebra was invented to reason about linear systems!</a:t>
                </a:r>
              </a:p>
              <a:p>
                <a:r>
                  <a:rPr lang="en-US" dirty="0"/>
                  <a:t>Linear systems have many nice properties: </a:t>
                </a:r>
              </a:p>
              <a:p>
                <a:pPr lvl="1"/>
                <a:r>
                  <a:rPr lang="en-US" dirty="0"/>
                  <a:t>Many analysis methods in the frequency domain (using Fourier/Laplace transform methods)</a:t>
                </a:r>
              </a:p>
              <a:p>
                <a:pPr lvl="1"/>
                <a:r>
                  <a:rPr lang="en-US" dirty="0"/>
                  <a:t>Superposition principle (net response to two or more stimuli is the sum of responses to each stimulus)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b="0" dirty="0"/>
                  <a:t> [additivity]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[homogeneity]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9D7E608-9CE1-46FB-BA65-F1840C0D20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3093" r="-365" b="-6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592232E-0641-473B-8FAA-D19BDD6FB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Dynamical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C4790-A91C-4FDC-B497-343F68EB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743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4969DFF-617C-47E2-B0EE-597C03A0BB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b="1" i="1" dirty="0"/>
                  <a:t>Autonomous</a:t>
                </a:r>
                <a:r>
                  <a:rPr lang="en-US" dirty="0"/>
                  <a:t> linear system has no inputs: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dirty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Solution of autonomous linear system can be fully characterized: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𝐴𝑡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dirty="0"/>
                  <a:t> is a matrix exponential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2!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3!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4!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 …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dirty="0"/>
                  <a:t> is usually approximated to the 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terms</a:t>
                </a:r>
              </a:p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dirty="0"/>
                  <a:t> is easy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 diagonal matrix (non-zero elements are only on the diagonal)</a:t>
                </a:r>
              </a:p>
              <a:p>
                <a:r>
                  <a:rPr lang="en-US" dirty="0"/>
                  <a:t>In practice, numerical integration methods outperform matrix exponential</a:t>
                </a:r>
              </a:p>
              <a:p>
                <a:r>
                  <a:rPr lang="en-US" dirty="0"/>
                  <a:t>For a linear system with </a:t>
                </a:r>
                <a:r>
                  <a:rPr lang="en-US" b="1" i="1" dirty="0"/>
                  <a:t>exogenous</a:t>
                </a:r>
                <a:r>
                  <a:rPr lang="en-US" dirty="0"/>
                  <a:t> inputs?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𝐴𝑡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𝐵𝑢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4969DFF-617C-47E2-B0EE-597C03A0BB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0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7519D2E-62FE-4717-8F52-549CFE77E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 to Linear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180B6-819A-475B-AEFA-A3C88648D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117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093593-9E94-9F58-57F5-C1E319B23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927653"/>
            <a:ext cx="11699087" cy="3756387"/>
          </a:xfrm>
        </p:spPr>
        <p:txBody>
          <a:bodyPr/>
          <a:lstStyle/>
          <a:p>
            <a:r>
              <a:rPr lang="en-US" dirty="0"/>
              <a:t>Can you represent a continuous-time dynamical system as an ESM?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AB352D-237A-CAF1-A591-117FB5BC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for Thought</a:t>
            </a:r>
          </a:p>
        </p:txBody>
      </p:sp>
    </p:spTree>
    <p:extLst>
      <p:ext uri="{BB962C8B-B14F-4D97-AF65-F5344CB8AC3E}">
        <p14:creationId xmlns:p14="http://schemas.microsoft.com/office/powerpoint/2010/main" val="3830680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34F66F-00EF-439B-BAD2-CBF16A363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Dynamical Systems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6F85E-AFC3-47E8-A245-FA22ACB00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CA1F746-D8A3-41B7-9B76-587EBE666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690487"/>
            <a:ext cx="11699087" cy="3993554"/>
          </a:xfrm>
        </p:spPr>
        <p:txBody>
          <a:bodyPr>
            <a:normAutofit/>
          </a:bodyPr>
          <a:lstStyle/>
          <a:p>
            <a:r>
              <a:rPr lang="en-US" dirty="0"/>
              <a:t>Most natural model for describing most physical systems</a:t>
            </a:r>
          </a:p>
          <a:p>
            <a:r>
              <a:rPr lang="en-US" dirty="0"/>
              <a:t>Continuous/discrete systems that continuously evolve over time</a:t>
            </a:r>
          </a:p>
          <a:p>
            <a:r>
              <a:rPr lang="en-US" dirty="0"/>
              <a:t>Convenient to model such systems with differential equations</a:t>
            </a:r>
          </a:p>
          <a:p>
            <a:r>
              <a:rPr lang="en-US" dirty="0"/>
              <a:t>Typically consist of physical quantities modeled as state variables</a:t>
            </a:r>
          </a:p>
          <a:p>
            <a:pPr lvl="1"/>
            <a:r>
              <a:rPr lang="en-US" dirty="0"/>
              <a:t>Pressure, Temperature, Velocity, Acceleration, Current, Voltage, etc.</a:t>
            </a:r>
          </a:p>
          <a:p>
            <a:r>
              <a:rPr lang="en-US" dirty="0"/>
              <a:t>Could include algebraic relations between state variables</a:t>
            </a:r>
          </a:p>
          <a:p>
            <a:r>
              <a:rPr lang="en-US" dirty="0"/>
              <a:t>Execution semantics similar to synchronous models, but with continuous-time semantics instead of discrete-time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150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34F66F-00EF-439B-BAD2-CBF16A363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of Computation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84B02C-A1AC-4CA0-B349-4E16229135E5}"/>
              </a:ext>
            </a:extLst>
          </p:cNvPr>
          <p:cNvSpPr txBox="1"/>
          <p:nvPr/>
        </p:nvSpPr>
        <p:spPr>
          <a:xfrm>
            <a:off x="7622367" y="5842421"/>
            <a:ext cx="4433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[1] Nicolescu, Gabriela; Mosterman, Pieter J., eds. (2010). Model-Based Design for Embedded Systems. Computational Analysis, Synthesis, and Design of Dynamic Systems. 1. Boca Raton: CRC Press.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6F85E-AFC3-47E8-A245-FA22ACB00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CA1F746-D8A3-41B7-9B76-587EBE666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5505"/>
            <a:ext cx="11699087" cy="4348536"/>
          </a:xfrm>
        </p:spPr>
        <p:txBody>
          <a:bodyPr>
            <a:normAutofit/>
          </a:bodyPr>
          <a:lstStyle/>
          <a:p>
            <a:r>
              <a:rPr lang="en-US" strike="sngStrike" dirty="0"/>
              <a:t>Synchronous Process Models</a:t>
            </a:r>
          </a:p>
          <a:p>
            <a:r>
              <a:rPr lang="en-US" strike="sngStrike" dirty="0"/>
              <a:t>Asynchronous Process Models</a:t>
            </a:r>
          </a:p>
          <a:p>
            <a:r>
              <a:rPr lang="en-US" strike="sngStrike" dirty="0"/>
              <a:t>Continuous-time models/Dynamical system models</a:t>
            </a:r>
          </a:p>
          <a:p>
            <a:pPr lvl="1"/>
            <a:r>
              <a:rPr lang="en-US" strike="sngStrike" dirty="0"/>
              <a:t>Like Synchronous, but time evolves continuously</a:t>
            </a:r>
          </a:p>
          <a:p>
            <a:r>
              <a:rPr lang="en-US" dirty="0"/>
              <a:t>Timed &amp; Hybrid Dynamical Models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14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F518B-959C-4626-AD99-E108A08B1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21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8D79018-1335-44E9-A469-6C3DA3B7CC5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307804" y="1042075"/>
            <a:ext cx="4736107" cy="5215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Like asynchronous ESMs, have input, output channels, state variables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Special type of state variable called “clock” 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Clock variables evolve continuously in time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ESM can “stay” in a mode with clock increasing monotonically from the start value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53EEAFD-D8C1-433D-B3B6-2FC9F9E4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Timed ESMs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3CFBD06-9B2D-448F-8B35-5DD52C30E9E2}"/>
              </a:ext>
            </a:extLst>
          </p:cNvPr>
          <p:cNvGrpSpPr/>
          <p:nvPr/>
        </p:nvGrpSpPr>
        <p:grpSpPr>
          <a:xfrm>
            <a:off x="326232" y="1714470"/>
            <a:ext cx="6960123" cy="2714303"/>
            <a:chOff x="218533" y="2084624"/>
            <a:chExt cx="6960123" cy="271430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823F517-8E33-4CED-BED3-4301CF1C780E}"/>
                </a:ext>
              </a:extLst>
            </p:cNvPr>
            <p:cNvSpPr/>
            <p:nvPr/>
          </p:nvSpPr>
          <p:spPr>
            <a:xfrm>
              <a:off x="1420201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off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BB7CD3B-4A49-4562-BDD6-99A93846A141}"/>
                </a:ext>
              </a:extLst>
            </p:cNvPr>
            <p:cNvSpPr/>
            <p:nvPr/>
          </p:nvSpPr>
          <p:spPr>
            <a:xfrm>
              <a:off x="3604600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dim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6B2EE56-D1AC-419F-9DE7-4A243D5A81E9}"/>
                </a:ext>
              </a:extLst>
            </p:cNvPr>
            <p:cNvSpPr/>
            <p:nvPr/>
          </p:nvSpPr>
          <p:spPr>
            <a:xfrm>
              <a:off x="6140367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bright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3ECCAFCF-44D5-4857-9CDC-00DDC9F4AA8E}"/>
                </a:ext>
              </a:extLst>
            </p:cNvPr>
            <p:cNvCxnSpPr>
              <a:stCxn id="8" idx="6"/>
              <a:endCxn id="9" idx="2"/>
            </p:cNvCxnSpPr>
            <p:nvPr/>
          </p:nvCxnSpPr>
          <p:spPr>
            <a:xfrm>
              <a:off x="2246787" y="3340069"/>
              <a:ext cx="1357813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F3E9DEA-5C3B-4764-BD5D-C9906631F25B}"/>
                </a:ext>
              </a:extLst>
            </p:cNvPr>
            <p:cNvCxnSpPr>
              <a:cxnSpLocks/>
              <a:stCxn id="9" idx="6"/>
              <a:endCxn id="10" idx="2"/>
            </p:cNvCxnSpPr>
            <p:nvPr/>
          </p:nvCxnSpPr>
          <p:spPr>
            <a:xfrm>
              <a:off x="4431186" y="3340069"/>
              <a:ext cx="1709181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A1A4639-C9ED-43BF-B0B6-45457D2EED2E}"/>
                </a:ext>
              </a:extLst>
            </p:cNvPr>
            <p:cNvSpPr/>
            <p:nvPr/>
          </p:nvSpPr>
          <p:spPr>
            <a:xfrm>
              <a:off x="2081685" y="3601484"/>
              <a:ext cx="4357535" cy="885991"/>
            </a:xfrm>
            <a:custGeom>
              <a:avLst/>
              <a:gdLst>
                <a:gd name="connsiteX0" fmla="*/ 4445000 w 4445000"/>
                <a:gd name="connsiteY0" fmla="*/ 33867 h 326122"/>
                <a:gd name="connsiteX1" fmla="*/ 2065867 w 4445000"/>
                <a:gd name="connsiteY1" fmla="*/ 325967 h 326122"/>
                <a:gd name="connsiteX2" fmla="*/ 0 w 4445000"/>
                <a:gd name="connsiteY2" fmla="*/ 0 h 326122"/>
                <a:gd name="connsiteX0" fmla="*/ 4351866 w 4351866"/>
                <a:gd name="connsiteY0" fmla="*/ 25400 h 326051"/>
                <a:gd name="connsiteX1" fmla="*/ 2065867 w 4351866"/>
                <a:gd name="connsiteY1" fmla="*/ 325967 h 326051"/>
                <a:gd name="connsiteX2" fmla="*/ 0 w 4351866"/>
                <a:gd name="connsiteY2" fmla="*/ 0 h 326051"/>
                <a:gd name="connsiteX0" fmla="*/ 4246033 w 4246033"/>
                <a:gd name="connsiteY0" fmla="*/ 21167 h 326024"/>
                <a:gd name="connsiteX1" fmla="*/ 2065867 w 4246033"/>
                <a:gd name="connsiteY1" fmla="*/ 325967 h 326024"/>
                <a:gd name="connsiteX2" fmla="*/ 0 w 4246033"/>
                <a:gd name="connsiteY2" fmla="*/ 0 h 32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033" h="326024">
                  <a:moveTo>
                    <a:pt x="4246033" y="21167"/>
                  </a:moveTo>
                  <a:cubicBezTo>
                    <a:pt x="3426883" y="170039"/>
                    <a:pt x="2773539" y="329495"/>
                    <a:pt x="2065867" y="325967"/>
                  </a:cubicBezTo>
                  <a:cubicBezTo>
                    <a:pt x="1358195" y="322439"/>
                    <a:pt x="662517" y="160161"/>
                    <a:pt x="0" y="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AFCFD1C-B530-41D3-8C71-4C4BEC463381}"/>
                </a:ext>
              </a:extLst>
            </p:cNvPr>
            <p:cNvSpPr/>
            <p:nvPr/>
          </p:nvSpPr>
          <p:spPr>
            <a:xfrm>
              <a:off x="6797620" y="2824136"/>
              <a:ext cx="381036" cy="373257"/>
            </a:xfrm>
            <a:custGeom>
              <a:avLst/>
              <a:gdLst>
                <a:gd name="connsiteX0" fmla="*/ 135466 w 341178"/>
                <a:gd name="connsiteY0" fmla="*/ 374093 h 374093"/>
                <a:gd name="connsiteX1" fmla="*/ 292100 w 341178"/>
                <a:gd name="connsiteY1" fmla="*/ 327526 h 374093"/>
                <a:gd name="connsiteX2" fmla="*/ 338666 w 341178"/>
                <a:gd name="connsiteY2" fmla="*/ 204760 h 374093"/>
                <a:gd name="connsiteX3" fmla="*/ 317500 w 341178"/>
                <a:gd name="connsiteY3" fmla="*/ 90460 h 374093"/>
                <a:gd name="connsiteX4" fmla="*/ 173566 w 341178"/>
                <a:gd name="connsiteY4" fmla="*/ 1560 h 374093"/>
                <a:gd name="connsiteX5" fmla="*/ 67733 w 341178"/>
                <a:gd name="connsiteY5" fmla="*/ 35426 h 374093"/>
                <a:gd name="connsiteX6" fmla="*/ 21166 w 341178"/>
                <a:gd name="connsiteY6" fmla="*/ 56593 h 374093"/>
                <a:gd name="connsiteX7" fmla="*/ 0 w 341178"/>
                <a:gd name="connsiteY7" fmla="*/ 251326 h 374093"/>
                <a:gd name="connsiteX0" fmla="*/ 135466 w 341178"/>
                <a:gd name="connsiteY0" fmla="*/ 373504 h 373504"/>
                <a:gd name="connsiteX1" fmla="*/ 292100 w 341178"/>
                <a:gd name="connsiteY1" fmla="*/ 326937 h 373504"/>
                <a:gd name="connsiteX2" fmla="*/ 338666 w 341178"/>
                <a:gd name="connsiteY2" fmla="*/ 204171 h 373504"/>
                <a:gd name="connsiteX3" fmla="*/ 317500 w 341178"/>
                <a:gd name="connsiteY3" fmla="*/ 89871 h 373504"/>
                <a:gd name="connsiteX4" fmla="*/ 173566 w 341178"/>
                <a:gd name="connsiteY4" fmla="*/ 971 h 373504"/>
                <a:gd name="connsiteX5" fmla="*/ 21166 w 341178"/>
                <a:gd name="connsiteY5" fmla="*/ 56004 h 373504"/>
                <a:gd name="connsiteX6" fmla="*/ 0 w 341178"/>
                <a:gd name="connsiteY6" fmla="*/ 250737 h 373504"/>
                <a:gd name="connsiteX0" fmla="*/ 135466 w 341178"/>
                <a:gd name="connsiteY0" fmla="*/ 372533 h 372533"/>
                <a:gd name="connsiteX1" fmla="*/ 292100 w 341178"/>
                <a:gd name="connsiteY1" fmla="*/ 325966 h 372533"/>
                <a:gd name="connsiteX2" fmla="*/ 338666 w 341178"/>
                <a:gd name="connsiteY2" fmla="*/ 203200 h 372533"/>
                <a:gd name="connsiteX3" fmla="*/ 317500 w 341178"/>
                <a:gd name="connsiteY3" fmla="*/ 88900 h 372533"/>
                <a:gd name="connsiteX4" fmla="*/ 173566 w 341178"/>
                <a:gd name="connsiteY4" fmla="*/ 0 h 372533"/>
                <a:gd name="connsiteX5" fmla="*/ 29632 w 341178"/>
                <a:gd name="connsiteY5" fmla="*/ 88900 h 372533"/>
                <a:gd name="connsiteX6" fmla="*/ 0 w 341178"/>
                <a:gd name="connsiteY6" fmla="*/ 249766 h 372533"/>
                <a:gd name="connsiteX0" fmla="*/ 135466 w 339364"/>
                <a:gd name="connsiteY0" fmla="*/ 373286 h 373286"/>
                <a:gd name="connsiteX1" fmla="*/ 292100 w 339364"/>
                <a:gd name="connsiteY1" fmla="*/ 326719 h 373286"/>
                <a:gd name="connsiteX2" fmla="*/ 338666 w 339364"/>
                <a:gd name="connsiteY2" fmla="*/ 203953 h 373286"/>
                <a:gd name="connsiteX3" fmla="*/ 309033 w 339364"/>
                <a:gd name="connsiteY3" fmla="*/ 55786 h 373286"/>
                <a:gd name="connsiteX4" fmla="*/ 173566 w 339364"/>
                <a:gd name="connsiteY4" fmla="*/ 753 h 373286"/>
                <a:gd name="connsiteX5" fmla="*/ 29632 w 339364"/>
                <a:gd name="connsiteY5" fmla="*/ 89653 h 373286"/>
                <a:gd name="connsiteX6" fmla="*/ 0 w 339364"/>
                <a:gd name="connsiteY6" fmla="*/ 250519 h 373286"/>
                <a:gd name="connsiteX0" fmla="*/ 135466 w 347533"/>
                <a:gd name="connsiteY0" fmla="*/ 373354 h 373354"/>
                <a:gd name="connsiteX1" fmla="*/ 292100 w 347533"/>
                <a:gd name="connsiteY1" fmla="*/ 326787 h 373354"/>
                <a:gd name="connsiteX2" fmla="*/ 347132 w 347533"/>
                <a:gd name="connsiteY2" fmla="*/ 220954 h 373354"/>
                <a:gd name="connsiteX3" fmla="*/ 309033 w 347533"/>
                <a:gd name="connsiteY3" fmla="*/ 55854 h 373354"/>
                <a:gd name="connsiteX4" fmla="*/ 173566 w 347533"/>
                <a:gd name="connsiteY4" fmla="*/ 821 h 373354"/>
                <a:gd name="connsiteX5" fmla="*/ 29632 w 347533"/>
                <a:gd name="connsiteY5" fmla="*/ 89721 h 373354"/>
                <a:gd name="connsiteX6" fmla="*/ 0 w 347533"/>
                <a:gd name="connsiteY6" fmla="*/ 250587 h 373354"/>
                <a:gd name="connsiteX0" fmla="*/ 135466 w 381139"/>
                <a:gd name="connsiteY0" fmla="*/ 373257 h 373257"/>
                <a:gd name="connsiteX1" fmla="*/ 292100 w 381139"/>
                <a:gd name="connsiteY1" fmla="*/ 326690 h 373257"/>
                <a:gd name="connsiteX2" fmla="*/ 380999 w 381139"/>
                <a:gd name="connsiteY2" fmla="*/ 195457 h 373257"/>
                <a:gd name="connsiteX3" fmla="*/ 309033 w 381139"/>
                <a:gd name="connsiteY3" fmla="*/ 55757 h 373257"/>
                <a:gd name="connsiteX4" fmla="*/ 173566 w 381139"/>
                <a:gd name="connsiteY4" fmla="*/ 724 h 373257"/>
                <a:gd name="connsiteX5" fmla="*/ 29632 w 381139"/>
                <a:gd name="connsiteY5" fmla="*/ 89624 h 373257"/>
                <a:gd name="connsiteX6" fmla="*/ 0 w 381139"/>
                <a:gd name="connsiteY6" fmla="*/ 250490 h 373257"/>
                <a:gd name="connsiteX0" fmla="*/ 135466 w 381036"/>
                <a:gd name="connsiteY0" fmla="*/ 373257 h 373257"/>
                <a:gd name="connsiteX1" fmla="*/ 300567 w 381036"/>
                <a:gd name="connsiteY1" fmla="*/ 313990 h 373257"/>
                <a:gd name="connsiteX2" fmla="*/ 380999 w 381036"/>
                <a:gd name="connsiteY2" fmla="*/ 195457 h 373257"/>
                <a:gd name="connsiteX3" fmla="*/ 309033 w 381036"/>
                <a:gd name="connsiteY3" fmla="*/ 55757 h 373257"/>
                <a:gd name="connsiteX4" fmla="*/ 173566 w 381036"/>
                <a:gd name="connsiteY4" fmla="*/ 724 h 373257"/>
                <a:gd name="connsiteX5" fmla="*/ 29632 w 381036"/>
                <a:gd name="connsiteY5" fmla="*/ 89624 h 373257"/>
                <a:gd name="connsiteX6" fmla="*/ 0 w 381036"/>
                <a:gd name="connsiteY6" fmla="*/ 250490 h 37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36" h="373257">
                  <a:moveTo>
                    <a:pt x="135466" y="373257"/>
                  </a:moveTo>
                  <a:cubicBezTo>
                    <a:pt x="196849" y="364084"/>
                    <a:pt x="259645" y="343623"/>
                    <a:pt x="300567" y="313990"/>
                  </a:cubicBezTo>
                  <a:cubicBezTo>
                    <a:pt x="341489" y="284357"/>
                    <a:pt x="379588" y="238496"/>
                    <a:pt x="380999" y="195457"/>
                  </a:cubicBezTo>
                  <a:cubicBezTo>
                    <a:pt x="382410" y="152418"/>
                    <a:pt x="343605" y="88212"/>
                    <a:pt x="309033" y="55757"/>
                  </a:cubicBezTo>
                  <a:cubicBezTo>
                    <a:pt x="274461" y="23302"/>
                    <a:pt x="220133" y="-4920"/>
                    <a:pt x="173566" y="724"/>
                  </a:cubicBezTo>
                  <a:cubicBezTo>
                    <a:pt x="126999" y="6368"/>
                    <a:pt x="58560" y="47996"/>
                    <a:pt x="29632" y="89624"/>
                  </a:cubicBezTo>
                  <a:cubicBezTo>
                    <a:pt x="18343" y="125607"/>
                    <a:pt x="4938" y="171115"/>
                    <a:pt x="0" y="25049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24ADF4F-A6F6-4D72-BC9C-67F1E62A4F69}"/>
                    </a:ext>
                  </a:extLst>
                </p:cNvPr>
                <p:cNvSpPr txBox="1"/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c:=0</a:t>
                  </a: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24ADF4F-A6F6-4D72-BC9C-67F1E62A4F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blipFill>
                  <a:blip r:embed="rId2"/>
                  <a:stretch>
                    <a:fillRect l="-2586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D27D04-24B0-436E-8C32-7A6018C4D585}"/>
                </a:ext>
              </a:extLst>
            </p:cNvPr>
            <p:cNvSpPr txBox="1"/>
            <p:nvPr/>
          </p:nvSpPr>
          <p:spPr>
            <a:xfrm>
              <a:off x="3644938" y="4460373"/>
              <a:ext cx="1241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(press==1)?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932C973-5CF2-4FBF-9EF3-6DC25D618A7E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>
              <a:off x="589102" y="3340069"/>
              <a:ext cx="831099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6F7BB9-25C4-4A90-AC21-43A582B8AF6A}"/>
                </a:ext>
              </a:extLst>
            </p:cNvPr>
            <p:cNvSpPr txBox="1"/>
            <p:nvPr/>
          </p:nvSpPr>
          <p:spPr>
            <a:xfrm>
              <a:off x="218533" y="2928958"/>
              <a:ext cx="1053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clock c:=0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8063C6-EF21-45A6-87AC-B9A613FF3380}"/>
                </a:ext>
              </a:extLst>
            </p:cNvPr>
            <p:cNvSpPr/>
            <p:nvPr/>
          </p:nvSpPr>
          <p:spPr>
            <a:xfrm>
              <a:off x="1821116" y="2474254"/>
              <a:ext cx="2120793" cy="573427"/>
            </a:xfrm>
            <a:custGeom>
              <a:avLst/>
              <a:gdLst>
                <a:gd name="connsiteX0" fmla="*/ 2013217 w 2013217"/>
                <a:gd name="connsiteY0" fmla="*/ 522518 h 522518"/>
                <a:gd name="connsiteX1" fmla="*/ 1114185 w 2013217"/>
                <a:gd name="connsiteY1" fmla="*/ 4 h 522518"/>
                <a:gd name="connsiteX2" fmla="*/ 0 w 2013217"/>
                <a:gd name="connsiteY2" fmla="*/ 514834 h 5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3217" h="522518">
                  <a:moveTo>
                    <a:pt x="2013217" y="522518"/>
                  </a:moveTo>
                  <a:cubicBezTo>
                    <a:pt x="1731469" y="261901"/>
                    <a:pt x="1449721" y="1285"/>
                    <a:pt x="1114185" y="4"/>
                  </a:cubicBezTo>
                  <a:cubicBezTo>
                    <a:pt x="778649" y="-1277"/>
                    <a:pt x="389324" y="256778"/>
                    <a:pt x="0" y="514834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8B06B2-4E00-421A-91B7-66154E0F5752}"/>
                    </a:ext>
                  </a:extLst>
                </p:cNvPr>
                <p:cNvSpPr txBox="1"/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8B06B2-4E00-421A-91B7-66154E0F57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blipFill>
                  <a:blip r:embed="rId3"/>
                  <a:stretch>
                    <a:fillRect l="-1863" t="-7143" r="-932" b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6FB8762-5F33-4B73-98C3-3FE2A0E36A6E}"/>
                    </a:ext>
                  </a:extLst>
                </p:cNvPr>
                <p:cNvSpPr txBox="1"/>
                <p:nvPr/>
              </p:nvSpPr>
              <p:spPr>
                <a:xfrm>
                  <a:off x="4558242" y="2760967"/>
                  <a:ext cx="145283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6FB8762-5F33-4B73-98C3-3FE2A0E36A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8242" y="2760967"/>
                  <a:ext cx="1452834" cy="584775"/>
                </a:xfrm>
                <a:prstGeom prst="rect">
                  <a:avLst/>
                </a:prstGeom>
                <a:blipFill>
                  <a:blip r:embed="rId4"/>
                  <a:stretch>
                    <a:fillRect l="-2092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40328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4BB2B7-E1C7-474B-9F77-CECBD775C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0901" y="1340387"/>
            <a:ext cx="4915350" cy="4351338"/>
          </a:xfrm>
        </p:spPr>
        <p:txBody>
          <a:bodyPr>
            <a:normAutofit/>
          </a:bodyPr>
          <a:lstStyle/>
          <a:p>
            <a:r>
              <a:rPr lang="en-US" dirty="0"/>
              <a:t>Mode switch: discrete action</a:t>
            </a:r>
          </a:p>
          <a:p>
            <a:pPr lvl="1"/>
            <a:r>
              <a:rPr lang="en-US" dirty="0"/>
              <a:t>machine moves from one mode to another</a:t>
            </a:r>
          </a:p>
          <a:p>
            <a:pPr lvl="1"/>
            <a:r>
              <a:rPr lang="en-US" dirty="0"/>
              <a:t>guard on the transition must be true for mode switch to occur</a:t>
            </a:r>
          </a:p>
          <a:p>
            <a:pPr lvl="1"/>
            <a:r>
              <a:rPr lang="en-US" dirty="0"/>
              <a:t>update specified by the transition will update/reset clock variables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3203D0-2F03-4F5E-9522-969F48FB8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Transitions of a timed ESM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8CADA-AEA6-4AE7-8A25-2AE905B9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22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FDEDDF-FDF5-41B1-BC3A-3F9ABC1F8C51}"/>
              </a:ext>
            </a:extLst>
          </p:cNvPr>
          <p:cNvGrpSpPr/>
          <p:nvPr/>
        </p:nvGrpSpPr>
        <p:grpSpPr>
          <a:xfrm>
            <a:off x="72537" y="1453212"/>
            <a:ext cx="6960123" cy="2714303"/>
            <a:chOff x="218533" y="2084624"/>
            <a:chExt cx="6960123" cy="271430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B9AB84B-473C-4A4A-9473-5622711C5DB4}"/>
                </a:ext>
              </a:extLst>
            </p:cNvPr>
            <p:cNvSpPr/>
            <p:nvPr/>
          </p:nvSpPr>
          <p:spPr>
            <a:xfrm>
              <a:off x="1420201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off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EC34412-B461-4488-B3BF-94DE23AD9C3F}"/>
                </a:ext>
              </a:extLst>
            </p:cNvPr>
            <p:cNvSpPr/>
            <p:nvPr/>
          </p:nvSpPr>
          <p:spPr>
            <a:xfrm>
              <a:off x="3604600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dim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1B324E2-5EAC-4978-9CDA-673514D7D675}"/>
                </a:ext>
              </a:extLst>
            </p:cNvPr>
            <p:cNvSpPr/>
            <p:nvPr/>
          </p:nvSpPr>
          <p:spPr>
            <a:xfrm>
              <a:off x="6140367" y="3028057"/>
              <a:ext cx="95415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bright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ECF0D30-8738-4D7D-A1FC-0AE52B886AFF}"/>
                </a:ext>
              </a:extLst>
            </p:cNvPr>
            <p:cNvCxnSpPr>
              <a:stCxn id="6" idx="6"/>
              <a:endCxn id="7" idx="2"/>
            </p:cNvCxnSpPr>
            <p:nvPr/>
          </p:nvCxnSpPr>
          <p:spPr>
            <a:xfrm>
              <a:off x="2246787" y="3340069"/>
              <a:ext cx="1357813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6CE130A-C9A5-45E1-9FB6-B2BE4D91793F}"/>
                </a:ext>
              </a:extLst>
            </p:cNvPr>
            <p:cNvCxnSpPr>
              <a:cxnSpLocks/>
              <a:stCxn id="7" idx="6"/>
              <a:endCxn id="8" idx="2"/>
            </p:cNvCxnSpPr>
            <p:nvPr/>
          </p:nvCxnSpPr>
          <p:spPr>
            <a:xfrm>
              <a:off x="4431186" y="3340069"/>
              <a:ext cx="1709181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4ACD20-5DBC-496B-B703-CB72831386A3}"/>
                </a:ext>
              </a:extLst>
            </p:cNvPr>
            <p:cNvSpPr/>
            <p:nvPr/>
          </p:nvSpPr>
          <p:spPr>
            <a:xfrm>
              <a:off x="2081685" y="3601484"/>
              <a:ext cx="4357535" cy="885991"/>
            </a:xfrm>
            <a:custGeom>
              <a:avLst/>
              <a:gdLst>
                <a:gd name="connsiteX0" fmla="*/ 4445000 w 4445000"/>
                <a:gd name="connsiteY0" fmla="*/ 33867 h 326122"/>
                <a:gd name="connsiteX1" fmla="*/ 2065867 w 4445000"/>
                <a:gd name="connsiteY1" fmla="*/ 325967 h 326122"/>
                <a:gd name="connsiteX2" fmla="*/ 0 w 4445000"/>
                <a:gd name="connsiteY2" fmla="*/ 0 h 326122"/>
                <a:gd name="connsiteX0" fmla="*/ 4351866 w 4351866"/>
                <a:gd name="connsiteY0" fmla="*/ 25400 h 326051"/>
                <a:gd name="connsiteX1" fmla="*/ 2065867 w 4351866"/>
                <a:gd name="connsiteY1" fmla="*/ 325967 h 326051"/>
                <a:gd name="connsiteX2" fmla="*/ 0 w 4351866"/>
                <a:gd name="connsiteY2" fmla="*/ 0 h 326051"/>
                <a:gd name="connsiteX0" fmla="*/ 4246033 w 4246033"/>
                <a:gd name="connsiteY0" fmla="*/ 21167 h 326024"/>
                <a:gd name="connsiteX1" fmla="*/ 2065867 w 4246033"/>
                <a:gd name="connsiteY1" fmla="*/ 325967 h 326024"/>
                <a:gd name="connsiteX2" fmla="*/ 0 w 4246033"/>
                <a:gd name="connsiteY2" fmla="*/ 0 h 32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033" h="326024">
                  <a:moveTo>
                    <a:pt x="4246033" y="21167"/>
                  </a:moveTo>
                  <a:cubicBezTo>
                    <a:pt x="3426883" y="170039"/>
                    <a:pt x="2773539" y="329495"/>
                    <a:pt x="2065867" y="325967"/>
                  </a:cubicBezTo>
                  <a:cubicBezTo>
                    <a:pt x="1358195" y="322439"/>
                    <a:pt x="662517" y="160161"/>
                    <a:pt x="0" y="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697C5A-6EAB-4BB3-AA16-7CA9C646C9E2}"/>
                </a:ext>
              </a:extLst>
            </p:cNvPr>
            <p:cNvSpPr/>
            <p:nvPr/>
          </p:nvSpPr>
          <p:spPr>
            <a:xfrm>
              <a:off x="6797620" y="2824136"/>
              <a:ext cx="381036" cy="373257"/>
            </a:xfrm>
            <a:custGeom>
              <a:avLst/>
              <a:gdLst>
                <a:gd name="connsiteX0" fmla="*/ 135466 w 341178"/>
                <a:gd name="connsiteY0" fmla="*/ 374093 h 374093"/>
                <a:gd name="connsiteX1" fmla="*/ 292100 w 341178"/>
                <a:gd name="connsiteY1" fmla="*/ 327526 h 374093"/>
                <a:gd name="connsiteX2" fmla="*/ 338666 w 341178"/>
                <a:gd name="connsiteY2" fmla="*/ 204760 h 374093"/>
                <a:gd name="connsiteX3" fmla="*/ 317500 w 341178"/>
                <a:gd name="connsiteY3" fmla="*/ 90460 h 374093"/>
                <a:gd name="connsiteX4" fmla="*/ 173566 w 341178"/>
                <a:gd name="connsiteY4" fmla="*/ 1560 h 374093"/>
                <a:gd name="connsiteX5" fmla="*/ 67733 w 341178"/>
                <a:gd name="connsiteY5" fmla="*/ 35426 h 374093"/>
                <a:gd name="connsiteX6" fmla="*/ 21166 w 341178"/>
                <a:gd name="connsiteY6" fmla="*/ 56593 h 374093"/>
                <a:gd name="connsiteX7" fmla="*/ 0 w 341178"/>
                <a:gd name="connsiteY7" fmla="*/ 251326 h 374093"/>
                <a:gd name="connsiteX0" fmla="*/ 135466 w 341178"/>
                <a:gd name="connsiteY0" fmla="*/ 373504 h 373504"/>
                <a:gd name="connsiteX1" fmla="*/ 292100 w 341178"/>
                <a:gd name="connsiteY1" fmla="*/ 326937 h 373504"/>
                <a:gd name="connsiteX2" fmla="*/ 338666 w 341178"/>
                <a:gd name="connsiteY2" fmla="*/ 204171 h 373504"/>
                <a:gd name="connsiteX3" fmla="*/ 317500 w 341178"/>
                <a:gd name="connsiteY3" fmla="*/ 89871 h 373504"/>
                <a:gd name="connsiteX4" fmla="*/ 173566 w 341178"/>
                <a:gd name="connsiteY4" fmla="*/ 971 h 373504"/>
                <a:gd name="connsiteX5" fmla="*/ 21166 w 341178"/>
                <a:gd name="connsiteY5" fmla="*/ 56004 h 373504"/>
                <a:gd name="connsiteX6" fmla="*/ 0 w 341178"/>
                <a:gd name="connsiteY6" fmla="*/ 250737 h 373504"/>
                <a:gd name="connsiteX0" fmla="*/ 135466 w 341178"/>
                <a:gd name="connsiteY0" fmla="*/ 372533 h 372533"/>
                <a:gd name="connsiteX1" fmla="*/ 292100 w 341178"/>
                <a:gd name="connsiteY1" fmla="*/ 325966 h 372533"/>
                <a:gd name="connsiteX2" fmla="*/ 338666 w 341178"/>
                <a:gd name="connsiteY2" fmla="*/ 203200 h 372533"/>
                <a:gd name="connsiteX3" fmla="*/ 317500 w 341178"/>
                <a:gd name="connsiteY3" fmla="*/ 88900 h 372533"/>
                <a:gd name="connsiteX4" fmla="*/ 173566 w 341178"/>
                <a:gd name="connsiteY4" fmla="*/ 0 h 372533"/>
                <a:gd name="connsiteX5" fmla="*/ 29632 w 341178"/>
                <a:gd name="connsiteY5" fmla="*/ 88900 h 372533"/>
                <a:gd name="connsiteX6" fmla="*/ 0 w 341178"/>
                <a:gd name="connsiteY6" fmla="*/ 249766 h 372533"/>
                <a:gd name="connsiteX0" fmla="*/ 135466 w 339364"/>
                <a:gd name="connsiteY0" fmla="*/ 373286 h 373286"/>
                <a:gd name="connsiteX1" fmla="*/ 292100 w 339364"/>
                <a:gd name="connsiteY1" fmla="*/ 326719 h 373286"/>
                <a:gd name="connsiteX2" fmla="*/ 338666 w 339364"/>
                <a:gd name="connsiteY2" fmla="*/ 203953 h 373286"/>
                <a:gd name="connsiteX3" fmla="*/ 309033 w 339364"/>
                <a:gd name="connsiteY3" fmla="*/ 55786 h 373286"/>
                <a:gd name="connsiteX4" fmla="*/ 173566 w 339364"/>
                <a:gd name="connsiteY4" fmla="*/ 753 h 373286"/>
                <a:gd name="connsiteX5" fmla="*/ 29632 w 339364"/>
                <a:gd name="connsiteY5" fmla="*/ 89653 h 373286"/>
                <a:gd name="connsiteX6" fmla="*/ 0 w 339364"/>
                <a:gd name="connsiteY6" fmla="*/ 250519 h 373286"/>
                <a:gd name="connsiteX0" fmla="*/ 135466 w 347533"/>
                <a:gd name="connsiteY0" fmla="*/ 373354 h 373354"/>
                <a:gd name="connsiteX1" fmla="*/ 292100 w 347533"/>
                <a:gd name="connsiteY1" fmla="*/ 326787 h 373354"/>
                <a:gd name="connsiteX2" fmla="*/ 347132 w 347533"/>
                <a:gd name="connsiteY2" fmla="*/ 220954 h 373354"/>
                <a:gd name="connsiteX3" fmla="*/ 309033 w 347533"/>
                <a:gd name="connsiteY3" fmla="*/ 55854 h 373354"/>
                <a:gd name="connsiteX4" fmla="*/ 173566 w 347533"/>
                <a:gd name="connsiteY4" fmla="*/ 821 h 373354"/>
                <a:gd name="connsiteX5" fmla="*/ 29632 w 347533"/>
                <a:gd name="connsiteY5" fmla="*/ 89721 h 373354"/>
                <a:gd name="connsiteX6" fmla="*/ 0 w 347533"/>
                <a:gd name="connsiteY6" fmla="*/ 250587 h 373354"/>
                <a:gd name="connsiteX0" fmla="*/ 135466 w 381139"/>
                <a:gd name="connsiteY0" fmla="*/ 373257 h 373257"/>
                <a:gd name="connsiteX1" fmla="*/ 292100 w 381139"/>
                <a:gd name="connsiteY1" fmla="*/ 326690 h 373257"/>
                <a:gd name="connsiteX2" fmla="*/ 380999 w 381139"/>
                <a:gd name="connsiteY2" fmla="*/ 195457 h 373257"/>
                <a:gd name="connsiteX3" fmla="*/ 309033 w 381139"/>
                <a:gd name="connsiteY3" fmla="*/ 55757 h 373257"/>
                <a:gd name="connsiteX4" fmla="*/ 173566 w 381139"/>
                <a:gd name="connsiteY4" fmla="*/ 724 h 373257"/>
                <a:gd name="connsiteX5" fmla="*/ 29632 w 381139"/>
                <a:gd name="connsiteY5" fmla="*/ 89624 h 373257"/>
                <a:gd name="connsiteX6" fmla="*/ 0 w 381139"/>
                <a:gd name="connsiteY6" fmla="*/ 250490 h 373257"/>
                <a:gd name="connsiteX0" fmla="*/ 135466 w 381036"/>
                <a:gd name="connsiteY0" fmla="*/ 373257 h 373257"/>
                <a:gd name="connsiteX1" fmla="*/ 300567 w 381036"/>
                <a:gd name="connsiteY1" fmla="*/ 313990 h 373257"/>
                <a:gd name="connsiteX2" fmla="*/ 380999 w 381036"/>
                <a:gd name="connsiteY2" fmla="*/ 195457 h 373257"/>
                <a:gd name="connsiteX3" fmla="*/ 309033 w 381036"/>
                <a:gd name="connsiteY3" fmla="*/ 55757 h 373257"/>
                <a:gd name="connsiteX4" fmla="*/ 173566 w 381036"/>
                <a:gd name="connsiteY4" fmla="*/ 724 h 373257"/>
                <a:gd name="connsiteX5" fmla="*/ 29632 w 381036"/>
                <a:gd name="connsiteY5" fmla="*/ 89624 h 373257"/>
                <a:gd name="connsiteX6" fmla="*/ 0 w 381036"/>
                <a:gd name="connsiteY6" fmla="*/ 250490 h 37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36" h="373257">
                  <a:moveTo>
                    <a:pt x="135466" y="373257"/>
                  </a:moveTo>
                  <a:cubicBezTo>
                    <a:pt x="196849" y="364084"/>
                    <a:pt x="259645" y="343623"/>
                    <a:pt x="300567" y="313990"/>
                  </a:cubicBezTo>
                  <a:cubicBezTo>
                    <a:pt x="341489" y="284357"/>
                    <a:pt x="379588" y="238496"/>
                    <a:pt x="380999" y="195457"/>
                  </a:cubicBezTo>
                  <a:cubicBezTo>
                    <a:pt x="382410" y="152418"/>
                    <a:pt x="343605" y="88212"/>
                    <a:pt x="309033" y="55757"/>
                  </a:cubicBezTo>
                  <a:cubicBezTo>
                    <a:pt x="274461" y="23302"/>
                    <a:pt x="220133" y="-4920"/>
                    <a:pt x="173566" y="724"/>
                  </a:cubicBezTo>
                  <a:cubicBezTo>
                    <a:pt x="126999" y="6368"/>
                    <a:pt x="58560" y="47996"/>
                    <a:pt x="29632" y="89624"/>
                  </a:cubicBezTo>
                  <a:cubicBezTo>
                    <a:pt x="18343" y="125607"/>
                    <a:pt x="4938" y="171115"/>
                    <a:pt x="0" y="25049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D9954E0-16BC-4085-884D-A976ACCFFD14}"/>
                    </a:ext>
                  </a:extLst>
                </p:cNvPr>
                <p:cNvSpPr txBox="1"/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c:=0</a:t>
                  </a: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D9954E0-16BC-4085-884D-A976ACCFFD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blipFill>
                  <a:blip r:embed="rId2"/>
                  <a:stretch>
                    <a:fillRect l="-2155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80DC57-0F9A-4C43-9B92-350F6ADE5442}"/>
                </a:ext>
              </a:extLst>
            </p:cNvPr>
            <p:cNvSpPr txBox="1"/>
            <p:nvPr/>
          </p:nvSpPr>
          <p:spPr>
            <a:xfrm>
              <a:off x="3644938" y="4460373"/>
              <a:ext cx="1241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(press==1)?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41C5117-91B9-4A17-BDED-439786D632D5}"/>
                </a:ext>
              </a:extLst>
            </p:cNvPr>
            <p:cNvCxnSpPr>
              <a:cxnSpLocks/>
              <a:endCxn id="6" idx="2"/>
            </p:cNvCxnSpPr>
            <p:nvPr/>
          </p:nvCxnSpPr>
          <p:spPr>
            <a:xfrm>
              <a:off x="589102" y="3340069"/>
              <a:ext cx="831099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BAB365-1731-4B00-B6D3-EAABC37287B4}"/>
                </a:ext>
              </a:extLst>
            </p:cNvPr>
            <p:cNvSpPr txBox="1"/>
            <p:nvPr/>
          </p:nvSpPr>
          <p:spPr>
            <a:xfrm>
              <a:off x="218533" y="2928958"/>
              <a:ext cx="1053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clock c:=0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EAA3F06-CF9E-40FC-A6D7-E7539E2B19ED}"/>
                </a:ext>
              </a:extLst>
            </p:cNvPr>
            <p:cNvSpPr/>
            <p:nvPr/>
          </p:nvSpPr>
          <p:spPr>
            <a:xfrm>
              <a:off x="1821116" y="2474254"/>
              <a:ext cx="2120793" cy="573427"/>
            </a:xfrm>
            <a:custGeom>
              <a:avLst/>
              <a:gdLst>
                <a:gd name="connsiteX0" fmla="*/ 2013217 w 2013217"/>
                <a:gd name="connsiteY0" fmla="*/ 522518 h 522518"/>
                <a:gd name="connsiteX1" fmla="*/ 1114185 w 2013217"/>
                <a:gd name="connsiteY1" fmla="*/ 4 h 522518"/>
                <a:gd name="connsiteX2" fmla="*/ 0 w 2013217"/>
                <a:gd name="connsiteY2" fmla="*/ 514834 h 5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3217" h="522518">
                  <a:moveTo>
                    <a:pt x="2013217" y="522518"/>
                  </a:moveTo>
                  <a:cubicBezTo>
                    <a:pt x="1731469" y="261901"/>
                    <a:pt x="1449721" y="1285"/>
                    <a:pt x="1114185" y="4"/>
                  </a:cubicBezTo>
                  <a:cubicBezTo>
                    <a:pt x="778649" y="-1277"/>
                    <a:pt x="389324" y="256778"/>
                    <a:pt x="0" y="514834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1E333CE-851B-4A0B-A47A-E09E1EDF8E1B}"/>
                    </a:ext>
                  </a:extLst>
                </p:cNvPr>
                <p:cNvSpPr txBox="1"/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1E333CE-851B-4A0B-A47A-E09E1EDF8E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blipFill>
                  <a:blip r:embed="rId3"/>
                  <a:stretch>
                    <a:fillRect l="-1858" t="-7143" r="-619" b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6F51A46-CA52-4853-8F2E-1A36BD118D4E}"/>
                    </a:ext>
                  </a:extLst>
                </p:cNvPr>
                <p:cNvSpPr txBox="1"/>
                <p:nvPr/>
              </p:nvSpPr>
              <p:spPr>
                <a:xfrm>
                  <a:off x="4644256" y="2636140"/>
                  <a:ext cx="140795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6F51A46-CA52-4853-8F2E-1A36BD118D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4256" y="2636140"/>
                  <a:ext cx="1407950" cy="584775"/>
                </a:xfrm>
                <a:prstGeom prst="rect">
                  <a:avLst/>
                </a:prstGeom>
                <a:blipFill>
                  <a:blip r:embed="rId4"/>
                  <a:stretch>
                    <a:fillRect l="-2597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BB34096E-0BE2-4A16-B5BC-7CEE4F9641D4}"/>
              </a:ext>
            </a:extLst>
          </p:cNvPr>
          <p:cNvSpPr txBox="1">
            <a:spLocks/>
          </p:cNvSpPr>
          <p:nvPr/>
        </p:nvSpPr>
        <p:spPr>
          <a:xfrm>
            <a:off x="2425596" y="4764432"/>
            <a:ext cx="1110241" cy="3385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(off,0.5)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55B5FBF3-345B-4AE5-94B0-C748DEB188AB}"/>
              </a:ext>
            </a:extLst>
          </p:cNvPr>
          <p:cNvSpPr txBox="1">
            <a:spLocks/>
          </p:cNvSpPr>
          <p:nvPr/>
        </p:nvSpPr>
        <p:spPr>
          <a:xfrm>
            <a:off x="4285820" y="4759429"/>
            <a:ext cx="1110241" cy="3385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(dim,0)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08A24D-6D4C-43E7-B3E8-183C4B25D38F}"/>
              </a:ext>
            </a:extLst>
          </p:cNvPr>
          <p:cNvSpPr txBox="1"/>
          <p:nvPr/>
        </p:nvSpPr>
        <p:spPr>
          <a:xfrm>
            <a:off x="3348559" y="4583065"/>
            <a:ext cx="1108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(press==1)?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1CDFB8D-E14E-4416-BD86-8A55B429CF03}"/>
              </a:ext>
            </a:extLst>
          </p:cNvPr>
          <p:cNvCxnSpPr>
            <a:cxnSpLocks/>
          </p:cNvCxnSpPr>
          <p:nvPr/>
        </p:nvCxnSpPr>
        <p:spPr>
          <a:xfrm>
            <a:off x="3424682" y="4928706"/>
            <a:ext cx="86113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356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F518B-959C-4626-AD99-E108A08B1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23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C8D79018-1335-44E9-A469-6C3DA3B7CC55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7455893" y="1559954"/>
                <a:ext cx="4736107" cy="44797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In a mode: Timed action</a:t>
                </a: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When machine stays in any given mode for time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each clock variable increases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 and all other state variables remain unchanged</a:t>
                </a: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Captures timing constraints</a:t>
                </a:r>
              </a:p>
              <a:p>
                <a:pPr lvl="1"/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Resetting c to 0 from off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dim and guard c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1 from dim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off specifies that these mode switches are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1 second apart</a:t>
                </a:r>
              </a:p>
            </p:txBody>
          </p:sp>
        </mc:Choice>
        <mc:Fallback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C8D79018-1335-44E9-A469-6C3DA3B7CC5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55893" y="1559954"/>
                <a:ext cx="4736107" cy="4479700"/>
              </a:xfrm>
              <a:prstGeom prst="rect">
                <a:avLst/>
              </a:prstGeom>
              <a:blipFill>
                <a:blip r:embed="rId2"/>
                <a:stretch>
                  <a:fillRect l="-2317" t="-21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2">
            <a:extLst>
              <a:ext uri="{FF2B5EF4-FFF2-40B4-BE49-F238E27FC236}">
                <a16:creationId xmlns:a16="http://schemas.microsoft.com/office/drawing/2014/main" id="{053EEAFD-D8C1-433D-B3B6-2FC9F9E4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Transitions of a timed ESM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3CFBD06-9B2D-448F-8B35-5DD52C30E9E2}"/>
              </a:ext>
            </a:extLst>
          </p:cNvPr>
          <p:cNvGrpSpPr/>
          <p:nvPr/>
        </p:nvGrpSpPr>
        <p:grpSpPr>
          <a:xfrm>
            <a:off x="307571" y="1695809"/>
            <a:ext cx="6960123" cy="2714303"/>
            <a:chOff x="218533" y="2084624"/>
            <a:chExt cx="6960123" cy="271430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823F517-8E33-4CED-BED3-4301CF1C780E}"/>
                </a:ext>
              </a:extLst>
            </p:cNvPr>
            <p:cNvSpPr/>
            <p:nvPr/>
          </p:nvSpPr>
          <p:spPr>
            <a:xfrm>
              <a:off x="1420201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off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BB7CD3B-4A49-4562-BDD6-99A93846A141}"/>
                </a:ext>
              </a:extLst>
            </p:cNvPr>
            <p:cNvSpPr/>
            <p:nvPr/>
          </p:nvSpPr>
          <p:spPr>
            <a:xfrm>
              <a:off x="3604600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dim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6B2EE56-D1AC-419F-9DE7-4A243D5A81E9}"/>
                </a:ext>
              </a:extLst>
            </p:cNvPr>
            <p:cNvSpPr/>
            <p:nvPr/>
          </p:nvSpPr>
          <p:spPr>
            <a:xfrm>
              <a:off x="6140366" y="3028057"/>
              <a:ext cx="960337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bright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3ECCAFCF-44D5-4857-9CDC-00DDC9F4AA8E}"/>
                </a:ext>
              </a:extLst>
            </p:cNvPr>
            <p:cNvCxnSpPr>
              <a:stCxn id="8" idx="6"/>
              <a:endCxn id="9" idx="2"/>
            </p:cNvCxnSpPr>
            <p:nvPr/>
          </p:nvCxnSpPr>
          <p:spPr>
            <a:xfrm>
              <a:off x="2246787" y="3340069"/>
              <a:ext cx="1357813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F3E9DEA-5C3B-4764-BD5D-C9906631F25B}"/>
                </a:ext>
              </a:extLst>
            </p:cNvPr>
            <p:cNvCxnSpPr>
              <a:cxnSpLocks/>
              <a:stCxn id="9" idx="6"/>
              <a:endCxn id="10" idx="2"/>
            </p:cNvCxnSpPr>
            <p:nvPr/>
          </p:nvCxnSpPr>
          <p:spPr>
            <a:xfrm>
              <a:off x="4431186" y="3340069"/>
              <a:ext cx="1709180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A1A4639-C9ED-43BF-B0B6-45457D2EED2E}"/>
                </a:ext>
              </a:extLst>
            </p:cNvPr>
            <p:cNvSpPr/>
            <p:nvPr/>
          </p:nvSpPr>
          <p:spPr>
            <a:xfrm>
              <a:off x="2081685" y="3601484"/>
              <a:ext cx="4357535" cy="885991"/>
            </a:xfrm>
            <a:custGeom>
              <a:avLst/>
              <a:gdLst>
                <a:gd name="connsiteX0" fmla="*/ 4445000 w 4445000"/>
                <a:gd name="connsiteY0" fmla="*/ 33867 h 326122"/>
                <a:gd name="connsiteX1" fmla="*/ 2065867 w 4445000"/>
                <a:gd name="connsiteY1" fmla="*/ 325967 h 326122"/>
                <a:gd name="connsiteX2" fmla="*/ 0 w 4445000"/>
                <a:gd name="connsiteY2" fmla="*/ 0 h 326122"/>
                <a:gd name="connsiteX0" fmla="*/ 4351866 w 4351866"/>
                <a:gd name="connsiteY0" fmla="*/ 25400 h 326051"/>
                <a:gd name="connsiteX1" fmla="*/ 2065867 w 4351866"/>
                <a:gd name="connsiteY1" fmla="*/ 325967 h 326051"/>
                <a:gd name="connsiteX2" fmla="*/ 0 w 4351866"/>
                <a:gd name="connsiteY2" fmla="*/ 0 h 326051"/>
                <a:gd name="connsiteX0" fmla="*/ 4246033 w 4246033"/>
                <a:gd name="connsiteY0" fmla="*/ 21167 h 326024"/>
                <a:gd name="connsiteX1" fmla="*/ 2065867 w 4246033"/>
                <a:gd name="connsiteY1" fmla="*/ 325967 h 326024"/>
                <a:gd name="connsiteX2" fmla="*/ 0 w 4246033"/>
                <a:gd name="connsiteY2" fmla="*/ 0 h 32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033" h="326024">
                  <a:moveTo>
                    <a:pt x="4246033" y="21167"/>
                  </a:moveTo>
                  <a:cubicBezTo>
                    <a:pt x="3426883" y="170039"/>
                    <a:pt x="2773539" y="329495"/>
                    <a:pt x="2065867" y="325967"/>
                  </a:cubicBezTo>
                  <a:cubicBezTo>
                    <a:pt x="1358195" y="322439"/>
                    <a:pt x="662517" y="160161"/>
                    <a:pt x="0" y="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AFCFD1C-B530-41D3-8C71-4C4BEC463381}"/>
                </a:ext>
              </a:extLst>
            </p:cNvPr>
            <p:cNvSpPr/>
            <p:nvPr/>
          </p:nvSpPr>
          <p:spPr>
            <a:xfrm>
              <a:off x="6797620" y="2824136"/>
              <a:ext cx="381036" cy="373257"/>
            </a:xfrm>
            <a:custGeom>
              <a:avLst/>
              <a:gdLst>
                <a:gd name="connsiteX0" fmla="*/ 135466 w 341178"/>
                <a:gd name="connsiteY0" fmla="*/ 374093 h 374093"/>
                <a:gd name="connsiteX1" fmla="*/ 292100 w 341178"/>
                <a:gd name="connsiteY1" fmla="*/ 327526 h 374093"/>
                <a:gd name="connsiteX2" fmla="*/ 338666 w 341178"/>
                <a:gd name="connsiteY2" fmla="*/ 204760 h 374093"/>
                <a:gd name="connsiteX3" fmla="*/ 317500 w 341178"/>
                <a:gd name="connsiteY3" fmla="*/ 90460 h 374093"/>
                <a:gd name="connsiteX4" fmla="*/ 173566 w 341178"/>
                <a:gd name="connsiteY4" fmla="*/ 1560 h 374093"/>
                <a:gd name="connsiteX5" fmla="*/ 67733 w 341178"/>
                <a:gd name="connsiteY5" fmla="*/ 35426 h 374093"/>
                <a:gd name="connsiteX6" fmla="*/ 21166 w 341178"/>
                <a:gd name="connsiteY6" fmla="*/ 56593 h 374093"/>
                <a:gd name="connsiteX7" fmla="*/ 0 w 341178"/>
                <a:gd name="connsiteY7" fmla="*/ 251326 h 374093"/>
                <a:gd name="connsiteX0" fmla="*/ 135466 w 341178"/>
                <a:gd name="connsiteY0" fmla="*/ 373504 h 373504"/>
                <a:gd name="connsiteX1" fmla="*/ 292100 w 341178"/>
                <a:gd name="connsiteY1" fmla="*/ 326937 h 373504"/>
                <a:gd name="connsiteX2" fmla="*/ 338666 w 341178"/>
                <a:gd name="connsiteY2" fmla="*/ 204171 h 373504"/>
                <a:gd name="connsiteX3" fmla="*/ 317500 w 341178"/>
                <a:gd name="connsiteY3" fmla="*/ 89871 h 373504"/>
                <a:gd name="connsiteX4" fmla="*/ 173566 w 341178"/>
                <a:gd name="connsiteY4" fmla="*/ 971 h 373504"/>
                <a:gd name="connsiteX5" fmla="*/ 21166 w 341178"/>
                <a:gd name="connsiteY5" fmla="*/ 56004 h 373504"/>
                <a:gd name="connsiteX6" fmla="*/ 0 w 341178"/>
                <a:gd name="connsiteY6" fmla="*/ 250737 h 373504"/>
                <a:gd name="connsiteX0" fmla="*/ 135466 w 341178"/>
                <a:gd name="connsiteY0" fmla="*/ 372533 h 372533"/>
                <a:gd name="connsiteX1" fmla="*/ 292100 w 341178"/>
                <a:gd name="connsiteY1" fmla="*/ 325966 h 372533"/>
                <a:gd name="connsiteX2" fmla="*/ 338666 w 341178"/>
                <a:gd name="connsiteY2" fmla="*/ 203200 h 372533"/>
                <a:gd name="connsiteX3" fmla="*/ 317500 w 341178"/>
                <a:gd name="connsiteY3" fmla="*/ 88900 h 372533"/>
                <a:gd name="connsiteX4" fmla="*/ 173566 w 341178"/>
                <a:gd name="connsiteY4" fmla="*/ 0 h 372533"/>
                <a:gd name="connsiteX5" fmla="*/ 29632 w 341178"/>
                <a:gd name="connsiteY5" fmla="*/ 88900 h 372533"/>
                <a:gd name="connsiteX6" fmla="*/ 0 w 341178"/>
                <a:gd name="connsiteY6" fmla="*/ 249766 h 372533"/>
                <a:gd name="connsiteX0" fmla="*/ 135466 w 339364"/>
                <a:gd name="connsiteY0" fmla="*/ 373286 h 373286"/>
                <a:gd name="connsiteX1" fmla="*/ 292100 w 339364"/>
                <a:gd name="connsiteY1" fmla="*/ 326719 h 373286"/>
                <a:gd name="connsiteX2" fmla="*/ 338666 w 339364"/>
                <a:gd name="connsiteY2" fmla="*/ 203953 h 373286"/>
                <a:gd name="connsiteX3" fmla="*/ 309033 w 339364"/>
                <a:gd name="connsiteY3" fmla="*/ 55786 h 373286"/>
                <a:gd name="connsiteX4" fmla="*/ 173566 w 339364"/>
                <a:gd name="connsiteY4" fmla="*/ 753 h 373286"/>
                <a:gd name="connsiteX5" fmla="*/ 29632 w 339364"/>
                <a:gd name="connsiteY5" fmla="*/ 89653 h 373286"/>
                <a:gd name="connsiteX6" fmla="*/ 0 w 339364"/>
                <a:gd name="connsiteY6" fmla="*/ 250519 h 373286"/>
                <a:gd name="connsiteX0" fmla="*/ 135466 w 347533"/>
                <a:gd name="connsiteY0" fmla="*/ 373354 h 373354"/>
                <a:gd name="connsiteX1" fmla="*/ 292100 w 347533"/>
                <a:gd name="connsiteY1" fmla="*/ 326787 h 373354"/>
                <a:gd name="connsiteX2" fmla="*/ 347132 w 347533"/>
                <a:gd name="connsiteY2" fmla="*/ 220954 h 373354"/>
                <a:gd name="connsiteX3" fmla="*/ 309033 w 347533"/>
                <a:gd name="connsiteY3" fmla="*/ 55854 h 373354"/>
                <a:gd name="connsiteX4" fmla="*/ 173566 w 347533"/>
                <a:gd name="connsiteY4" fmla="*/ 821 h 373354"/>
                <a:gd name="connsiteX5" fmla="*/ 29632 w 347533"/>
                <a:gd name="connsiteY5" fmla="*/ 89721 h 373354"/>
                <a:gd name="connsiteX6" fmla="*/ 0 w 347533"/>
                <a:gd name="connsiteY6" fmla="*/ 250587 h 373354"/>
                <a:gd name="connsiteX0" fmla="*/ 135466 w 381139"/>
                <a:gd name="connsiteY0" fmla="*/ 373257 h 373257"/>
                <a:gd name="connsiteX1" fmla="*/ 292100 w 381139"/>
                <a:gd name="connsiteY1" fmla="*/ 326690 h 373257"/>
                <a:gd name="connsiteX2" fmla="*/ 380999 w 381139"/>
                <a:gd name="connsiteY2" fmla="*/ 195457 h 373257"/>
                <a:gd name="connsiteX3" fmla="*/ 309033 w 381139"/>
                <a:gd name="connsiteY3" fmla="*/ 55757 h 373257"/>
                <a:gd name="connsiteX4" fmla="*/ 173566 w 381139"/>
                <a:gd name="connsiteY4" fmla="*/ 724 h 373257"/>
                <a:gd name="connsiteX5" fmla="*/ 29632 w 381139"/>
                <a:gd name="connsiteY5" fmla="*/ 89624 h 373257"/>
                <a:gd name="connsiteX6" fmla="*/ 0 w 381139"/>
                <a:gd name="connsiteY6" fmla="*/ 250490 h 373257"/>
                <a:gd name="connsiteX0" fmla="*/ 135466 w 381036"/>
                <a:gd name="connsiteY0" fmla="*/ 373257 h 373257"/>
                <a:gd name="connsiteX1" fmla="*/ 300567 w 381036"/>
                <a:gd name="connsiteY1" fmla="*/ 313990 h 373257"/>
                <a:gd name="connsiteX2" fmla="*/ 380999 w 381036"/>
                <a:gd name="connsiteY2" fmla="*/ 195457 h 373257"/>
                <a:gd name="connsiteX3" fmla="*/ 309033 w 381036"/>
                <a:gd name="connsiteY3" fmla="*/ 55757 h 373257"/>
                <a:gd name="connsiteX4" fmla="*/ 173566 w 381036"/>
                <a:gd name="connsiteY4" fmla="*/ 724 h 373257"/>
                <a:gd name="connsiteX5" fmla="*/ 29632 w 381036"/>
                <a:gd name="connsiteY5" fmla="*/ 89624 h 373257"/>
                <a:gd name="connsiteX6" fmla="*/ 0 w 381036"/>
                <a:gd name="connsiteY6" fmla="*/ 250490 h 37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36" h="373257">
                  <a:moveTo>
                    <a:pt x="135466" y="373257"/>
                  </a:moveTo>
                  <a:cubicBezTo>
                    <a:pt x="196849" y="364084"/>
                    <a:pt x="259645" y="343623"/>
                    <a:pt x="300567" y="313990"/>
                  </a:cubicBezTo>
                  <a:cubicBezTo>
                    <a:pt x="341489" y="284357"/>
                    <a:pt x="379588" y="238496"/>
                    <a:pt x="380999" y="195457"/>
                  </a:cubicBezTo>
                  <a:cubicBezTo>
                    <a:pt x="382410" y="152418"/>
                    <a:pt x="343605" y="88212"/>
                    <a:pt x="309033" y="55757"/>
                  </a:cubicBezTo>
                  <a:cubicBezTo>
                    <a:pt x="274461" y="23302"/>
                    <a:pt x="220133" y="-4920"/>
                    <a:pt x="173566" y="724"/>
                  </a:cubicBezTo>
                  <a:cubicBezTo>
                    <a:pt x="126999" y="6368"/>
                    <a:pt x="58560" y="47996"/>
                    <a:pt x="29632" y="89624"/>
                  </a:cubicBezTo>
                  <a:cubicBezTo>
                    <a:pt x="18343" y="125607"/>
                    <a:pt x="4938" y="171115"/>
                    <a:pt x="0" y="25049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24ADF4F-A6F6-4D72-BC9C-67F1E62A4F69}"/>
                    </a:ext>
                  </a:extLst>
                </p:cNvPr>
                <p:cNvSpPr txBox="1"/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c:=0</a:t>
                  </a: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24ADF4F-A6F6-4D72-BC9C-67F1E62A4F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blipFill>
                  <a:blip r:embed="rId3"/>
                  <a:stretch>
                    <a:fillRect l="-2586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D27D04-24B0-436E-8C32-7A6018C4D585}"/>
                </a:ext>
              </a:extLst>
            </p:cNvPr>
            <p:cNvSpPr txBox="1"/>
            <p:nvPr/>
          </p:nvSpPr>
          <p:spPr>
            <a:xfrm>
              <a:off x="3644938" y="4460373"/>
              <a:ext cx="1241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(press==1)?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932C973-5CF2-4FBF-9EF3-6DC25D618A7E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>
              <a:off x="589102" y="3340069"/>
              <a:ext cx="831099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6F7BB9-25C4-4A90-AC21-43A582B8AF6A}"/>
                </a:ext>
              </a:extLst>
            </p:cNvPr>
            <p:cNvSpPr txBox="1"/>
            <p:nvPr/>
          </p:nvSpPr>
          <p:spPr>
            <a:xfrm>
              <a:off x="218533" y="2928958"/>
              <a:ext cx="1053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clock c:=0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8063C6-EF21-45A6-87AC-B9A613FF3380}"/>
                </a:ext>
              </a:extLst>
            </p:cNvPr>
            <p:cNvSpPr/>
            <p:nvPr/>
          </p:nvSpPr>
          <p:spPr>
            <a:xfrm>
              <a:off x="1821116" y="2474254"/>
              <a:ext cx="2120793" cy="573427"/>
            </a:xfrm>
            <a:custGeom>
              <a:avLst/>
              <a:gdLst>
                <a:gd name="connsiteX0" fmla="*/ 2013217 w 2013217"/>
                <a:gd name="connsiteY0" fmla="*/ 522518 h 522518"/>
                <a:gd name="connsiteX1" fmla="*/ 1114185 w 2013217"/>
                <a:gd name="connsiteY1" fmla="*/ 4 h 522518"/>
                <a:gd name="connsiteX2" fmla="*/ 0 w 2013217"/>
                <a:gd name="connsiteY2" fmla="*/ 514834 h 5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3217" h="522518">
                  <a:moveTo>
                    <a:pt x="2013217" y="522518"/>
                  </a:moveTo>
                  <a:cubicBezTo>
                    <a:pt x="1731469" y="261901"/>
                    <a:pt x="1449721" y="1285"/>
                    <a:pt x="1114185" y="4"/>
                  </a:cubicBezTo>
                  <a:cubicBezTo>
                    <a:pt x="778649" y="-1277"/>
                    <a:pt x="389324" y="256778"/>
                    <a:pt x="0" y="514834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8B06B2-4E00-421A-91B7-66154E0F5752}"/>
                    </a:ext>
                  </a:extLst>
                </p:cNvPr>
                <p:cNvSpPr txBox="1"/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8B06B2-4E00-421A-91B7-66154E0F57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blipFill>
                  <a:blip r:embed="rId4"/>
                  <a:stretch>
                    <a:fillRect l="-1863" t="-7143" r="-932" b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6FB8762-5F33-4B73-98C3-3FE2A0E36A6E}"/>
                    </a:ext>
                  </a:extLst>
                </p:cNvPr>
                <p:cNvSpPr txBox="1"/>
                <p:nvPr/>
              </p:nvSpPr>
              <p:spPr>
                <a:xfrm>
                  <a:off x="4654846" y="2729995"/>
                  <a:ext cx="140795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6FB8762-5F33-4B73-98C3-3FE2A0E36A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4846" y="2729995"/>
                  <a:ext cx="1407950" cy="584775"/>
                </a:xfrm>
                <a:prstGeom prst="rect">
                  <a:avLst/>
                </a:prstGeom>
                <a:blipFill>
                  <a:blip r:embed="rId5"/>
                  <a:stretch>
                    <a:fillRect l="-2165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87111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F1413F1-AD40-4865-8F98-875BCB5611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54708" y="1526733"/>
                <a:ext cx="4911060" cy="377266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Clock variables</a:t>
                </a:r>
              </a:p>
              <a:p>
                <a:pPr lvl="1"/>
                <a:r>
                  <a:rPr lang="en-US" dirty="0"/>
                  <a:t>Like other state variables, can be used in guards</a:t>
                </a:r>
              </a:p>
              <a:p>
                <a:pPr lvl="1"/>
                <a:r>
                  <a:rPr lang="en-US" dirty="0"/>
                  <a:t>Can be reset to 0 during mode switches</a:t>
                </a:r>
              </a:p>
              <a:p>
                <a:pPr lvl="1"/>
                <a:r>
                  <a:rPr lang="en-US" dirty="0"/>
                  <a:t>When the machine is in a given mode for duration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the clock variable increases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F1413F1-AD40-4865-8F98-875BCB5611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54708" y="1526733"/>
                <a:ext cx="4911060" cy="3772668"/>
              </a:xfrm>
              <a:blipFill>
                <a:blip r:embed="rId3"/>
                <a:stretch>
                  <a:fillRect l="-1615" t="-2746" r="-13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8DE0F86-9BC9-4767-9998-CE9356D11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Timed Processes: explicit clock variables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29896-4F17-4713-8362-247E6228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24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7D46C9-B905-45DC-BCE6-D9F5D597FD12}"/>
              </a:ext>
            </a:extLst>
          </p:cNvPr>
          <p:cNvGrpSpPr/>
          <p:nvPr/>
        </p:nvGrpSpPr>
        <p:grpSpPr>
          <a:xfrm>
            <a:off x="72537" y="1453212"/>
            <a:ext cx="6960123" cy="2714303"/>
            <a:chOff x="218533" y="2084624"/>
            <a:chExt cx="6960123" cy="271430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10424B2-C0EA-4C19-A65F-2208D370E9E0}"/>
                </a:ext>
              </a:extLst>
            </p:cNvPr>
            <p:cNvSpPr/>
            <p:nvPr/>
          </p:nvSpPr>
          <p:spPr>
            <a:xfrm>
              <a:off x="1420201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off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2901C78-3E2E-4D68-9762-C6BF070EAE2D}"/>
                </a:ext>
              </a:extLst>
            </p:cNvPr>
            <p:cNvSpPr/>
            <p:nvPr/>
          </p:nvSpPr>
          <p:spPr>
            <a:xfrm>
              <a:off x="3604600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dim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4DBB024-D4C8-4B02-893A-021A4751E1BC}"/>
                </a:ext>
              </a:extLst>
            </p:cNvPr>
            <p:cNvSpPr/>
            <p:nvPr/>
          </p:nvSpPr>
          <p:spPr>
            <a:xfrm>
              <a:off x="6140367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bright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9B99FF3-5B9E-427B-8D2A-3437DB8EAACE}"/>
                </a:ext>
              </a:extLst>
            </p:cNvPr>
            <p:cNvCxnSpPr>
              <a:stCxn id="6" idx="6"/>
              <a:endCxn id="7" idx="2"/>
            </p:cNvCxnSpPr>
            <p:nvPr/>
          </p:nvCxnSpPr>
          <p:spPr>
            <a:xfrm>
              <a:off x="2246787" y="3340069"/>
              <a:ext cx="1357813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C948EFF-8209-45A4-812D-D2AB936F3B50}"/>
                </a:ext>
              </a:extLst>
            </p:cNvPr>
            <p:cNvCxnSpPr>
              <a:cxnSpLocks/>
              <a:stCxn id="7" idx="6"/>
              <a:endCxn id="8" idx="2"/>
            </p:cNvCxnSpPr>
            <p:nvPr/>
          </p:nvCxnSpPr>
          <p:spPr>
            <a:xfrm>
              <a:off x="4431186" y="3340069"/>
              <a:ext cx="1709181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206947F-7874-42AD-921D-2E7FB6EED009}"/>
                </a:ext>
              </a:extLst>
            </p:cNvPr>
            <p:cNvSpPr/>
            <p:nvPr/>
          </p:nvSpPr>
          <p:spPr>
            <a:xfrm>
              <a:off x="2081685" y="3601484"/>
              <a:ext cx="4357535" cy="885991"/>
            </a:xfrm>
            <a:custGeom>
              <a:avLst/>
              <a:gdLst>
                <a:gd name="connsiteX0" fmla="*/ 4445000 w 4445000"/>
                <a:gd name="connsiteY0" fmla="*/ 33867 h 326122"/>
                <a:gd name="connsiteX1" fmla="*/ 2065867 w 4445000"/>
                <a:gd name="connsiteY1" fmla="*/ 325967 h 326122"/>
                <a:gd name="connsiteX2" fmla="*/ 0 w 4445000"/>
                <a:gd name="connsiteY2" fmla="*/ 0 h 326122"/>
                <a:gd name="connsiteX0" fmla="*/ 4351866 w 4351866"/>
                <a:gd name="connsiteY0" fmla="*/ 25400 h 326051"/>
                <a:gd name="connsiteX1" fmla="*/ 2065867 w 4351866"/>
                <a:gd name="connsiteY1" fmla="*/ 325967 h 326051"/>
                <a:gd name="connsiteX2" fmla="*/ 0 w 4351866"/>
                <a:gd name="connsiteY2" fmla="*/ 0 h 326051"/>
                <a:gd name="connsiteX0" fmla="*/ 4246033 w 4246033"/>
                <a:gd name="connsiteY0" fmla="*/ 21167 h 326024"/>
                <a:gd name="connsiteX1" fmla="*/ 2065867 w 4246033"/>
                <a:gd name="connsiteY1" fmla="*/ 325967 h 326024"/>
                <a:gd name="connsiteX2" fmla="*/ 0 w 4246033"/>
                <a:gd name="connsiteY2" fmla="*/ 0 h 32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033" h="326024">
                  <a:moveTo>
                    <a:pt x="4246033" y="21167"/>
                  </a:moveTo>
                  <a:cubicBezTo>
                    <a:pt x="3426883" y="170039"/>
                    <a:pt x="2773539" y="329495"/>
                    <a:pt x="2065867" y="325967"/>
                  </a:cubicBezTo>
                  <a:cubicBezTo>
                    <a:pt x="1358195" y="322439"/>
                    <a:pt x="662517" y="160161"/>
                    <a:pt x="0" y="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F4028D5-3351-4559-9BB4-619D09DBFC41}"/>
                </a:ext>
              </a:extLst>
            </p:cNvPr>
            <p:cNvSpPr/>
            <p:nvPr/>
          </p:nvSpPr>
          <p:spPr>
            <a:xfrm>
              <a:off x="6797620" y="2824136"/>
              <a:ext cx="381036" cy="373257"/>
            </a:xfrm>
            <a:custGeom>
              <a:avLst/>
              <a:gdLst>
                <a:gd name="connsiteX0" fmla="*/ 135466 w 341178"/>
                <a:gd name="connsiteY0" fmla="*/ 374093 h 374093"/>
                <a:gd name="connsiteX1" fmla="*/ 292100 w 341178"/>
                <a:gd name="connsiteY1" fmla="*/ 327526 h 374093"/>
                <a:gd name="connsiteX2" fmla="*/ 338666 w 341178"/>
                <a:gd name="connsiteY2" fmla="*/ 204760 h 374093"/>
                <a:gd name="connsiteX3" fmla="*/ 317500 w 341178"/>
                <a:gd name="connsiteY3" fmla="*/ 90460 h 374093"/>
                <a:gd name="connsiteX4" fmla="*/ 173566 w 341178"/>
                <a:gd name="connsiteY4" fmla="*/ 1560 h 374093"/>
                <a:gd name="connsiteX5" fmla="*/ 67733 w 341178"/>
                <a:gd name="connsiteY5" fmla="*/ 35426 h 374093"/>
                <a:gd name="connsiteX6" fmla="*/ 21166 w 341178"/>
                <a:gd name="connsiteY6" fmla="*/ 56593 h 374093"/>
                <a:gd name="connsiteX7" fmla="*/ 0 w 341178"/>
                <a:gd name="connsiteY7" fmla="*/ 251326 h 374093"/>
                <a:gd name="connsiteX0" fmla="*/ 135466 w 341178"/>
                <a:gd name="connsiteY0" fmla="*/ 373504 h 373504"/>
                <a:gd name="connsiteX1" fmla="*/ 292100 w 341178"/>
                <a:gd name="connsiteY1" fmla="*/ 326937 h 373504"/>
                <a:gd name="connsiteX2" fmla="*/ 338666 w 341178"/>
                <a:gd name="connsiteY2" fmla="*/ 204171 h 373504"/>
                <a:gd name="connsiteX3" fmla="*/ 317500 w 341178"/>
                <a:gd name="connsiteY3" fmla="*/ 89871 h 373504"/>
                <a:gd name="connsiteX4" fmla="*/ 173566 w 341178"/>
                <a:gd name="connsiteY4" fmla="*/ 971 h 373504"/>
                <a:gd name="connsiteX5" fmla="*/ 21166 w 341178"/>
                <a:gd name="connsiteY5" fmla="*/ 56004 h 373504"/>
                <a:gd name="connsiteX6" fmla="*/ 0 w 341178"/>
                <a:gd name="connsiteY6" fmla="*/ 250737 h 373504"/>
                <a:gd name="connsiteX0" fmla="*/ 135466 w 341178"/>
                <a:gd name="connsiteY0" fmla="*/ 372533 h 372533"/>
                <a:gd name="connsiteX1" fmla="*/ 292100 w 341178"/>
                <a:gd name="connsiteY1" fmla="*/ 325966 h 372533"/>
                <a:gd name="connsiteX2" fmla="*/ 338666 w 341178"/>
                <a:gd name="connsiteY2" fmla="*/ 203200 h 372533"/>
                <a:gd name="connsiteX3" fmla="*/ 317500 w 341178"/>
                <a:gd name="connsiteY3" fmla="*/ 88900 h 372533"/>
                <a:gd name="connsiteX4" fmla="*/ 173566 w 341178"/>
                <a:gd name="connsiteY4" fmla="*/ 0 h 372533"/>
                <a:gd name="connsiteX5" fmla="*/ 29632 w 341178"/>
                <a:gd name="connsiteY5" fmla="*/ 88900 h 372533"/>
                <a:gd name="connsiteX6" fmla="*/ 0 w 341178"/>
                <a:gd name="connsiteY6" fmla="*/ 249766 h 372533"/>
                <a:gd name="connsiteX0" fmla="*/ 135466 w 339364"/>
                <a:gd name="connsiteY0" fmla="*/ 373286 h 373286"/>
                <a:gd name="connsiteX1" fmla="*/ 292100 w 339364"/>
                <a:gd name="connsiteY1" fmla="*/ 326719 h 373286"/>
                <a:gd name="connsiteX2" fmla="*/ 338666 w 339364"/>
                <a:gd name="connsiteY2" fmla="*/ 203953 h 373286"/>
                <a:gd name="connsiteX3" fmla="*/ 309033 w 339364"/>
                <a:gd name="connsiteY3" fmla="*/ 55786 h 373286"/>
                <a:gd name="connsiteX4" fmla="*/ 173566 w 339364"/>
                <a:gd name="connsiteY4" fmla="*/ 753 h 373286"/>
                <a:gd name="connsiteX5" fmla="*/ 29632 w 339364"/>
                <a:gd name="connsiteY5" fmla="*/ 89653 h 373286"/>
                <a:gd name="connsiteX6" fmla="*/ 0 w 339364"/>
                <a:gd name="connsiteY6" fmla="*/ 250519 h 373286"/>
                <a:gd name="connsiteX0" fmla="*/ 135466 w 347533"/>
                <a:gd name="connsiteY0" fmla="*/ 373354 h 373354"/>
                <a:gd name="connsiteX1" fmla="*/ 292100 w 347533"/>
                <a:gd name="connsiteY1" fmla="*/ 326787 h 373354"/>
                <a:gd name="connsiteX2" fmla="*/ 347132 w 347533"/>
                <a:gd name="connsiteY2" fmla="*/ 220954 h 373354"/>
                <a:gd name="connsiteX3" fmla="*/ 309033 w 347533"/>
                <a:gd name="connsiteY3" fmla="*/ 55854 h 373354"/>
                <a:gd name="connsiteX4" fmla="*/ 173566 w 347533"/>
                <a:gd name="connsiteY4" fmla="*/ 821 h 373354"/>
                <a:gd name="connsiteX5" fmla="*/ 29632 w 347533"/>
                <a:gd name="connsiteY5" fmla="*/ 89721 h 373354"/>
                <a:gd name="connsiteX6" fmla="*/ 0 w 347533"/>
                <a:gd name="connsiteY6" fmla="*/ 250587 h 373354"/>
                <a:gd name="connsiteX0" fmla="*/ 135466 w 381139"/>
                <a:gd name="connsiteY0" fmla="*/ 373257 h 373257"/>
                <a:gd name="connsiteX1" fmla="*/ 292100 w 381139"/>
                <a:gd name="connsiteY1" fmla="*/ 326690 h 373257"/>
                <a:gd name="connsiteX2" fmla="*/ 380999 w 381139"/>
                <a:gd name="connsiteY2" fmla="*/ 195457 h 373257"/>
                <a:gd name="connsiteX3" fmla="*/ 309033 w 381139"/>
                <a:gd name="connsiteY3" fmla="*/ 55757 h 373257"/>
                <a:gd name="connsiteX4" fmla="*/ 173566 w 381139"/>
                <a:gd name="connsiteY4" fmla="*/ 724 h 373257"/>
                <a:gd name="connsiteX5" fmla="*/ 29632 w 381139"/>
                <a:gd name="connsiteY5" fmla="*/ 89624 h 373257"/>
                <a:gd name="connsiteX6" fmla="*/ 0 w 381139"/>
                <a:gd name="connsiteY6" fmla="*/ 250490 h 373257"/>
                <a:gd name="connsiteX0" fmla="*/ 135466 w 381036"/>
                <a:gd name="connsiteY0" fmla="*/ 373257 h 373257"/>
                <a:gd name="connsiteX1" fmla="*/ 300567 w 381036"/>
                <a:gd name="connsiteY1" fmla="*/ 313990 h 373257"/>
                <a:gd name="connsiteX2" fmla="*/ 380999 w 381036"/>
                <a:gd name="connsiteY2" fmla="*/ 195457 h 373257"/>
                <a:gd name="connsiteX3" fmla="*/ 309033 w 381036"/>
                <a:gd name="connsiteY3" fmla="*/ 55757 h 373257"/>
                <a:gd name="connsiteX4" fmla="*/ 173566 w 381036"/>
                <a:gd name="connsiteY4" fmla="*/ 724 h 373257"/>
                <a:gd name="connsiteX5" fmla="*/ 29632 w 381036"/>
                <a:gd name="connsiteY5" fmla="*/ 89624 h 373257"/>
                <a:gd name="connsiteX6" fmla="*/ 0 w 381036"/>
                <a:gd name="connsiteY6" fmla="*/ 250490 h 37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36" h="373257">
                  <a:moveTo>
                    <a:pt x="135466" y="373257"/>
                  </a:moveTo>
                  <a:cubicBezTo>
                    <a:pt x="196849" y="364084"/>
                    <a:pt x="259645" y="343623"/>
                    <a:pt x="300567" y="313990"/>
                  </a:cubicBezTo>
                  <a:cubicBezTo>
                    <a:pt x="341489" y="284357"/>
                    <a:pt x="379588" y="238496"/>
                    <a:pt x="380999" y="195457"/>
                  </a:cubicBezTo>
                  <a:cubicBezTo>
                    <a:pt x="382410" y="152418"/>
                    <a:pt x="343605" y="88212"/>
                    <a:pt x="309033" y="55757"/>
                  </a:cubicBezTo>
                  <a:cubicBezTo>
                    <a:pt x="274461" y="23302"/>
                    <a:pt x="220133" y="-4920"/>
                    <a:pt x="173566" y="724"/>
                  </a:cubicBezTo>
                  <a:cubicBezTo>
                    <a:pt x="126999" y="6368"/>
                    <a:pt x="58560" y="47996"/>
                    <a:pt x="29632" y="89624"/>
                  </a:cubicBezTo>
                  <a:cubicBezTo>
                    <a:pt x="18343" y="125607"/>
                    <a:pt x="4938" y="171115"/>
                    <a:pt x="0" y="25049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4911D0E-9194-4438-A253-DCA01D6D9420}"/>
                    </a:ext>
                  </a:extLst>
                </p:cNvPr>
                <p:cNvSpPr txBox="1"/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c:=0</a:t>
                  </a: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4911D0E-9194-4438-A253-DCA01D6D94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blipFill>
                  <a:blip r:embed="rId4"/>
                  <a:stretch>
                    <a:fillRect l="-2155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181D0B-9CA7-4571-91D9-68C5E95EA2CD}"/>
                </a:ext>
              </a:extLst>
            </p:cNvPr>
            <p:cNvSpPr txBox="1"/>
            <p:nvPr/>
          </p:nvSpPr>
          <p:spPr>
            <a:xfrm>
              <a:off x="3644938" y="4460373"/>
              <a:ext cx="1241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(press==1)?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98585CE-D023-42BB-BD59-5CA991A6A83C}"/>
                </a:ext>
              </a:extLst>
            </p:cNvPr>
            <p:cNvCxnSpPr>
              <a:cxnSpLocks/>
              <a:endCxn id="6" idx="2"/>
            </p:cNvCxnSpPr>
            <p:nvPr/>
          </p:nvCxnSpPr>
          <p:spPr>
            <a:xfrm>
              <a:off x="589102" y="3340069"/>
              <a:ext cx="831099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002ECD-173C-40F2-88AC-E7952A97C0D3}"/>
                </a:ext>
              </a:extLst>
            </p:cNvPr>
            <p:cNvSpPr txBox="1"/>
            <p:nvPr/>
          </p:nvSpPr>
          <p:spPr>
            <a:xfrm>
              <a:off x="218533" y="2928958"/>
              <a:ext cx="1053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clock c:=0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7E5E64-F07C-4C11-8229-4B55AE5F9A90}"/>
                </a:ext>
              </a:extLst>
            </p:cNvPr>
            <p:cNvSpPr/>
            <p:nvPr/>
          </p:nvSpPr>
          <p:spPr>
            <a:xfrm>
              <a:off x="1821116" y="2474254"/>
              <a:ext cx="2120793" cy="573427"/>
            </a:xfrm>
            <a:custGeom>
              <a:avLst/>
              <a:gdLst>
                <a:gd name="connsiteX0" fmla="*/ 2013217 w 2013217"/>
                <a:gd name="connsiteY0" fmla="*/ 522518 h 522518"/>
                <a:gd name="connsiteX1" fmla="*/ 1114185 w 2013217"/>
                <a:gd name="connsiteY1" fmla="*/ 4 h 522518"/>
                <a:gd name="connsiteX2" fmla="*/ 0 w 2013217"/>
                <a:gd name="connsiteY2" fmla="*/ 514834 h 5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3217" h="522518">
                  <a:moveTo>
                    <a:pt x="2013217" y="522518"/>
                  </a:moveTo>
                  <a:cubicBezTo>
                    <a:pt x="1731469" y="261901"/>
                    <a:pt x="1449721" y="1285"/>
                    <a:pt x="1114185" y="4"/>
                  </a:cubicBezTo>
                  <a:cubicBezTo>
                    <a:pt x="778649" y="-1277"/>
                    <a:pt x="389324" y="256778"/>
                    <a:pt x="0" y="514834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DD3D0B0-884E-4120-87AD-11584B5A5B56}"/>
                    </a:ext>
                  </a:extLst>
                </p:cNvPr>
                <p:cNvSpPr txBox="1"/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DD3D0B0-884E-4120-87AD-11584B5A5B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blipFill>
                  <a:blip r:embed="rId5"/>
                  <a:stretch>
                    <a:fillRect l="-1858" t="-7143" r="-619" b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F1883DD-E135-49A9-BEB4-E89A818F0611}"/>
                    </a:ext>
                  </a:extLst>
                </p:cNvPr>
                <p:cNvSpPr txBox="1"/>
                <p:nvPr/>
              </p:nvSpPr>
              <p:spPr>
                <a:xfrm>
                  <a:off x="4414591" y="2934966"/>
                  <a:ext cx="196739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F1883DD-E135-49A9-BEB4-E89A818F06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4591" y="2934966"/>
                  <a:ext cx="1967398" cy="338554"/>
                </a:xfrm>
                <a:prstGeom prst="rect">
                  <a:avLst/>
                </a:prstGeom>
                <a:blipFill>
                  <a:blip r:embed="rId6"/>
                  <a:stretch>
                    <a:fillRect l="-1548" t="-7273" r="-929" b="-2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4187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0E9C3A-B37F-4ADF-899B-AC2EA493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Timed Process Execution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69DC68-C7C5-4EAA-BA37-B354B5C0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25</a:t>
            </a:fld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F05A70-151F-4D00-8318-7E27654935D8}"/>
              </a:ext>
            </a:extLst>
          </p:cNvPr>
          <p:cNvGrpSpPr/>
          <p:nvPr/>
        </p:nvGrpSpPr>
        <p:grpSpPr>
          <a:xfrm>
            <a:off x="0" y="1761949"/>
            <a:ext cx="6960123" cy="2714303"/>
            <a:chOff x="218533" y="2084624"/>
            <a:chExt cx="6960123" cy="271430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C8245-FFA9-4E8B-85F0-1B050A46C67A}"/>
                </a:ext>
              </a:extLst>
            </p:cNvPr>
            <p:cNvSpPr/>
            <p:nvPr/>
          </p:nvSpPr>
          <p:spPr>
            <a:xfrm>
              <a:off x="1420201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off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1BB710A-0FF0-4D7A-AFCB-FA4BEF44552F}"/>
                </a:ext>
              </a:extLst>
            </p:cNvPr>
            <p:cNvSpPr/>
            <p:nvPr/>
          </p:nvSpPr>
          <p:spPr>
            <a:xfrm>
              <a:off x="3604600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dim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679D6B6-0898-4C7B-8577-1913F9654600}"/>
                </a:ext>
              </a:extLst>
            </p:cNvPr>
            <p:cNvSpPr/>
            <p:nvPr/>
          </p:nvSpPr>
          <p:spPr>
            <a:xfrm>
              <a:off x="6140367" y="3028057"/>
              <a:ext cx="988722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bright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2BA8503-B15E-4BB9-87B9-008E0210FD96}"/>
                </a:ext>
              </a:extLst>
            </p:cNvPr>
            <p:cNvCxnSpPr>
              <a:stCxn id="22" idx="6"/>
              <a:endCxn id="24" idx="2"/>
            </p:cNvCxnSpPr>
            <p:nvPr/>
          </p:nvCxnSpPr>
          <p:spPr>
            <a:xfrm>
              <a:off x="2246787" y="3340069"/>
              <a:ext cx="1357813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C3652D4-8421-49BF-9176-7E628CA5AF25}"/>
                </a:ext>
              </a:extLst>
            </p:cNvPr>
            <p:cNvCxnSpPr>
              <a:cxnSpLocks/>
              <a:stCxn id="24" idx="6"/>
              <a:endCxn id="25" idx="2"/>
            </p:cNvCxnSpPr>
            <p:nvPr/>
          </p:nvCxnSpPr>
          <p:spPr>
            <a:xfrm>
              <a:off x="4431186" y="3340069"/>
              <a:ext cx="1709181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51677A0-730A-480E-BEA2-5515A9AF0E03}"/>
                </a:ext>
              </a:extLst>
            </p:cNvPr>
            <p:cNvSpPr/>
            <p:nvPr/>
          </p:nvSpPr>
          <p:spPr>
            <a:xfrm>
              <a:off x="2081685" y="3601484"/>
              <a:ext cx="4357535" cy="885991"/>
            </a:xfrm>
            <a:custGeom>
              <a:avLst/>
              <a:gdLst>
                <a:gd name="connsiteX0" fmla="*/ 4445000 w 4445000"/>
                <a:gd name="connsiteY0" fmla="*/ 33867 h 326122"/>
                <a:gd name="connsiteX1" fmla="*/ 2065867 w 4445000"/>
                <a:gd name="connsiteY1" fmla="*/ 325967 h 326122"/>
                <a:gd name="connsiteX2" fmla="*/ 0 w 4445000"/>
                <a:gd name="connsiteY2" fmla="*/ 0 h 326122"/>
                <a:gd name="connsiteX0" fmla="*/ 4351866 w 4351866"/>
                <a:gd name="connsiteY0" fmla="*/ 25400 h 326051"/>
                <a:gd name="connsiteX1" fmla="*/ 2065867 w 4351866"/>
                <a:gd name="connsiteY1" fmla="*/ 325967 h 326051"/>
                <a:gd name="connsiteX2" fmla="*/ 0 w 4351866"/>
                <a:gd name="connsiteY2" fmla="*/ 0 h 326051"/>
                <a:gd name="connsiteX0" fmla="*/ 4246033 w 4246033"/>
                <a:gd name="connsiteY0" fmla="*/ 21167 h 326024"/>
                <a:gd name="connsiteX1" fmla="*/ 2065867 w 4246033"/>
                <a:gd name="connsiteY1" fmla="*/ 325967 h 326024"/>
                <a:gd name="connsiteX2" fmla="*/ 0 w 4246033"/>
                <a:gd name="connsiteY2" fmla="*/ 0 h 32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033" h="326024">
                  <a:moveTo>
                    <a:pt x="4246033" y="21167"/>
                  </a:moveTo>
                  <a:cubicBezTo>
                    <a:pt x="3426883" y="170039"/>
                    <a:pt x="2773539" y="329495"/>
                    <a:pt x="2065867" y="325967"/>
                  </a:cubicBezTo>
                  <a:cubicBezTo>
                    <a:pt x="1358195" y="322439"/>
                    <a:pt x="662517" y="160161"/>
                    <a:pt x="0" y="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871A72B-8AFB-4D93-9AAB-1713A7DC9CD8}"/>
                </a:ext>
              </a:extLst>
            </p:cNvPr>
            <p:cNvSpPr/>
            <p:nvPr/>
          </p:nvSpPr>
          <p:spPr>
            <a:xfrm>
              <a:off x="6797620" y="2824136"/>
              <a:ext cx="381036" cy="373257"/>
            </a:xfrm>
            <a:custGeom>
              <a:avLst/>
              <a:gdLst>
                <a:gd name="connsiteX0" fmla="*/ 135466 w 341178"/>
                <a:gd name="connsiteY0" fmla="*/ 374093 h 374093"/>
                <a:gd name="connsiteX1" fmla="*/ 292100 w 341178"/>
                <a:gd name="connsiteY1" fmla="*/ 327526 h 374093"/>
                <a:gd name="connsiteX2" fmla="*/ 338666 w 341178"/>
                <a:gd name="connsiteY2" fmla="*/ 204760 h 374093"/>
                <a:gd name="connsiteX3" fmla="*/ 317500 w 341178"/>
                <a:gd name="connsiteY3" fmla="*/ 90460 h 374093"/>
                <a:gd name="connsiteX4" fmla="*/ 173566 w 341178"/>
                <a:gd name="connsiteY4" fmla="*/ 1560 h 374093"/>
                <a:gd name="connsiteX5" fmla="*/ 67733 w 341178"/>
                <a:gd name="connsiteY5" fmla="*/ 35426 h 374093"/>
                <a:gd name="connsiteX6" fmla="*/ 21166 w 341178"/>
                <a:gd name="connsiteY6" fmla="*/ 56593 h 374093"/>
                <a:gd name="connsiteX7" fmla="*/ 0 w 341178"/>
                <a:gd name="connsiteY7" fmla="*/ 251326 h 374093"/>
                <a:gd name="connsiteX0" fmla="*/ 135466 w 341178"/>
                <a:gd name="connsiteY0" fmla="*/ 373504 h 373504"/>
                <a:gd name="connsiteX1" fmla="*/ 292100 w 341178"/>
                <a:gd name="connsiteY1" fmla="*/ 326937 h 373504"/>
                <a:gd name="connsiteX2" fmla="*/ 338666 w 341178"/>
                <a:gd name="connsiteY2" fmla="*/ 204171 h 373504"/>
                <a:gd name="connsiteX3" fmla="*/ 317500 w 341178"/>
                <a:gd name="connsiteY3" fmla="*/ 89871 h 373504"/>
                <a:gd name="connsiteX4" fmla="*/ 173566 w 341178"/>
                <a:gd name="connsiteY4" fmla="*/ 971 h 373504"/>
                <a:gd name="connsiteX5" fmla="*/ 21166 w 341178"/>
                <a:gd name="connsiteY5" fmla="*/ 56004 h 373504"/>
                <a:gd name="connsiteX6" fmla="*/ 0 w 341178"/>
                <a:gd name="connsiteY6" fmla="*/ 250737 h 373504"/>
                <a:gd name="connsiteX0" fmla="*/ 135466 w 341178"/>
                <a:gd name="connsiteY0" fmla="*/ 372533 h 372533"/>
                <a:gd name="connsiteX1" fmla="*/ 292100 w 341178"/>
                <a:gd name="connsiteY1" fmla="*/ 325966 h 372533"/>
                <a:gd name="connsiteX2" fmla="*/ 338666 w 341178"/>
                <a:gd name="connsiteY2" fmla="*/ 203200 h 372533"/>
                <a:gd name="connsiteX3" fmla="*/ 317500 w 341178"/>
                <a:gd name="connsiteY3" fmla="*/ 88900 h 372533"/>
                <a:gd name="connsiteX4" fmla="*/ 173566 w 341178"/>
                <a:gd name="connsiteY4" fmla="*/ 0 h 372533"/>
                <a:gd name="connsiteX5" fmla="*/ 29632 w 341178"/>
                <a:gd name="connsiteY5" fmla="*/ 88900 h 372533"/>
                <a:gd name="connsiteX6" fmla="*/ 0 w 341178"/>
                <a:gd name="connsiteY6" fmla="*/ 249766 h 372533"/>
                <a:gd name="connsiteX0" fmla="*/ 135466 w 339364"/>
                <a:gd name="connsiteY0" fmla="*/ 373286 h 373286"/>
                <a:gd name="connsiteX1" fmla="*/ 292100 w 339364"/>
                <a:gd name="connsiteY1" fmla="*/ 326719 h 373286"/>
                <a:gd name="connsiteX2" fmla="*/ 338666 w 339364"/>
                <a:gd name="connsiteY2" fmla="*/ 203953 h 373286"/>
                <a:gd name="connsiteX3" fmla="*/ 309033 w 339364"/>
                <a:gd name="connsiteY3" fmla="*/ 55786 h 373286"/>
                <a:gd name="connsiteX4" fmla="*/ 173566 w 339364"/>
                <a:gd name="connsiteY4" fmla="*/ 753 h 373286"/>
                <a:gd name="connsiteX5" fmla="*/ 29632 w 339364"/>
                <a:gd name="connsiteY5" fmla="*/ 89653 h 373286"/>
                <a:gd name="connsiteX6" fmla="*/ 0 w 339364"/>
                <a:gd name="connsiteY6" fmla="*/ 250519 h 373286"/>
                <a:gd name="connsiteX0" fmla="*/ 135466 w 347533"/>
                <a:gd name="connsiteY0" fmla="*/ 373354 h 373354"/>
                <a:gd name="connsiteX1" fmla="*/ 292100 w 347533"/>
                <a:gd name="connsiteY1" fmla="*/ 326787 h 373354"/>
                <a:gd name="connsiteX2" fmla="*/ 347132 w 347533"/>
                <a:gd name="connsiteY2" fmla="*/ 220954 h 373354"/>
                <a:gd name="connsiteX3" fmla="*/ 309033 w 347533"/>
                <a:gd name="connsiteY3" fmla="*/ 55854 h 373354"/>
                <a:gd name="connsiteX4" fmla="*/ 173566 w 347533"/>
                <a:gd name="connsiteY4" fmla="*/ 821 h 373354"/>
                <a:gd name="connsiteX5" fmla="*/ 29632 w 347533"/>
                <a:gd name="connsiteY5" fmla="*/ 89721 h 373354"/>
                <a:gd name="connsiteX6" fmla="*/ 0 w 347533"/>
                <a:gd name="connsiteY6" fmla="*/ 250587 h 373354"/>
                <a:gd name="connsiteX0" fmla="*/ 135466 w 381139"/>
                <a:gd name="connsiteY0" fmla="*/ 373257 h 373257"/>
                <a:gd name="connsiteX1" fmla="*/ 292100 w 381139"/>
                <a:gd name="connsiteY1" fmla="*/ 326690 h 373257"/>
                <a:gd name="connsiteX2" fmla="*/ 380999 w 381139"/>
                <a:gd name="connsiteY2" fmla="*/ 195457 h 373257"/>
                <a:gd name="connsiteX3" fmla="*/ 309033 w 381139"/>
                <a:gd name="connsiteY3" fmla="*/ 55757 h 373257"/>
                <a:gd name="connsiteX4" fmla="*/ 173566 w 381139"/>
                <a:gd name="connsiteY4" fmla="*/ 724 h 373257"/>
                <a:gd name="connsiteX5" fmla="*/ 29632 w 381139"/>
                <a:gd name="connsiteY5" fmla="*/ 89624 h 373257"/>
                <a:gd name="connsiteX6" fmla="*/ 0 w 381139"/>
                <a:gd name="connsiteY6" fmla="*/ 250490 h 373257"/>
                <a:gd name="connsiteX0" fmla="*/ 135466 w 381036"/>
                <a:gd name="connsiteY0" fmla="*/ 373257 h 373257"/>
                <a:gd name="connsiteX1" fmla="*/ 300567 w 381036"/>
                <a:gd name="connsiteY1" fmla="*/ 313990 h 373257"/>
                <a:gd name="connsiteX2" fmla="*/ 380999 w 381036"/>
                <a:gd name="connsiteY2" fmla="*/ 195457 h 373257"/>
                <a:gd name="connsiteX3" fmla="*/ 309033 w 381036"/>
                <a:gd name="connsiteY3" fmla="*/ 55757 h 373257"/>
                <a:gd name="connsiteX4" fmla="*/ 173566 w 381036"/>
                <a:gd name="connsiteY4" fmla="*/ 724 h 373257"/>
                <a:gd name="connsiteX5" fmla="*/ 29632 w 381036"/>
                <a:gd name="connsiteY5" fmla="*/ 89624 h 373257"/>
                <a:gd name="connsiteX6" fmla="*/ 0 w 381036"/>
                <a:gd name="connsiteY6" fmla="*/ 250490 h 37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36" h="373257">
                  <a:moveTo>
                    <a:pt x="135466" y="373257"/>
                  </a:moveTo>
                  <a:cubicBezTo>
                    <a:pt x="196849" y="364084"/>
                    <a:pt x="259645" y="343623"/>
                    <a:pt x="300567" y="313990"/>
                  </a:cubicBezTo>
                  <a:cubicBezTo>
                    <a:pt x="341489" y="284357"/>
                    <a:pt x="379588" y="238496"/>
                    <a:pt x="380999" y="195457"/>
                  </a:cubicBezTo>
                  <a:cubicBezTo>
                    <a:pt x="382410" y="152418"/>
                    <a:pt x="343605" y="88212"/>
                    <a:pt x="309033" y="55757"/>
                  </a:cubicBezTo>
                  <a:cubicBezTo>
                    <a:pt x="274461" y="23302"/>
                    <a:pt x="220133" y="-4920"/>
                    <a:pt x="173566" y="724"/>
                  </a:cubicBezTo>
                  <a:cubicBezTo>
                    <a:pt x="126999" y="6368"/>
                    <a:pt x="58560" y="47996"/>
                    <a:pt x="29632" y="89624"/>
                  </a:cubicBezTo>
                  <a:cubicBezTo>
                    <a:pt x="18343" y="125607"/>
                    <a:pt x="4938" y="171115"/>
                    <a:pt x="0" y="25049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DE585711-9EC9-4D91-94BB-9B4354BAF368}"/>
                    </a:ext>
                  </a:extLst>
                </p:cNvPr>
                <p:cNvSpPr txBox="1"/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c:=0</a:t>
                  </a:r>
                </a:p>
              </p:txBody>
            </p:sp>
          </mc:Choice>
          <mc:Fallback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DE585711-9EC9-4D91-94BB-9B4354BAF3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blipFill>
                  <a:blip r:embed="rId2"/>
                  <a:stretch>
                    <a:fillRect l="-2155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3EC712A-B635-4F40-92FF-8999EC26453B}"/>
                </a:ext>
              </a:extLst>
            </p:cNvPr>
            <p:cNvSpPr txBox="1"/>
            <p:nvPr/>
          </p:nvSpPr>
          <p:spPr>
            <a:xfrm>
              <a:off x="3644938" y="4460373"/>
              <a:ext cx="1241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(press==1)?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47E1598E-D9F5-4B55-B6D8-A8E6F2F111EC}"/>
                </a:ext>
              </a:extLst>
            </p:cNvPr>
            <p:cNvCxnSpPr>
              <a:cxnSpLocks/>
              <a:endCxn id="22" idx="2"/>
            </p:cNvCxnSpPr>
            <p:nvPr/>
          </p:nvCxnSpPr>
          <p:spPr>
            <a:xfrm>
              <a:off x="589102" y="3340069"/>
              <a:ext cx="831099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F6D1E69-406C-49D4-B36E-93BB23218E5F}"/>
                </a:ext>
              </a:extLst>
            </p:cNvPr>
            <p:cNvSpPr txBox="1"/>
            <p:nvPr/>
          </p:nvSpPr>
          <p:spPr>
            <a:xfrm>
              <a:off x="218533" y="2928958"/>
              <a:ext cx="1053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clock c:=0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E5758A1-CDD1-46D6-82AD-E3EA29295B29}"/>
                </a:ext>
              </a:extLst>
            </p:cNvPr>
            <p:cNvSpPr/>
            <p:nvPr/>
          </p:nvSpPr>
          <p:spPr>
            <a:xfrm>
              <a:off x="1821116" y="2474254"/>
              <a:ext cx="2120793" cy="573427"/>
            </a:xfrm>
            <a:custGeom>
              <a:avLst/>
              <a:gdLst>
                <a:gd name="connsiteX0" fmla="*/ 2013217 w 2013217"/>
                <a:gd name="connsiteY0" fmla="*/ 522518 h 522518"/>
                <a:gd name="connsiteX1" fmla="*/ 1114185 w 2013217"/>
                <a:gd name="connsiteY1" fmla="*/ 4 h 522518"/>
                <a:gd name="connsiteX2" fmla="*/ 0 w 2013217"/>
                <a:gd name="connsiteY2" fmla="*/ 514834 h 5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3217" h="522518">
                  <a:moveTo>
                    <a:pt x="2013217" y="522518"/>
                  </a:moveTo>
                  <a:cubicBezTo>
                    <a:pt x="1731469" y="261901"/>
                    <a:pt x="1449721" y="1285"/>
                    <a:pt x="1114185" y="4"/>
                  </a:cubicBezTo>
                  <a:cubicBezTo>
                    <a:pt x="778649" y="-1277"/>
                    <a:pt x="389324" y="256778"/>
                    <a:pt x="0" y="514834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2E98396-B45C-474D-B7D2-8F47B43A9B24}"/>
                    </a:ext>
                  </a:extLst>
                </p:cNvPr>
                <p:cNvSpPr txBox="1"/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2E98396-B45C-474D-B7D2-8F47B43A9B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blipFill>
                  <a:blip r:embed="rId3"/>
                  <a:stretch>
                    <a:fillRect l="-1548" t="-7143" r="-929" b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CD2E81B-B28E-49C4-8A68-30990BFA5384}"/>
                    </a:ext>
                  </a:extLst>
                </p:cNvPr>
                <p:cNvSpPr txBox="1"/>
                <p:nvPr/>
              </p:nvSpPr>
              <p:spPr>
                <a:xfrm>
                  <a:off x="4631778" y="2718376"/>
                  <a:ext cx="140795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CD2E81B-B28E-49C4-8A68-30990BFA53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1778" y="2718376"/>
                  <a:ext cx="1407950" cy="584775"/>
                </a:xfrm>
                <a:prstGeom prst="rect">
                  <a:avLst/>
                </a:prstGeom>
                <a:blipFill>
                  <a:blip r:embed="rId4"/>
                  <a:stretch>
                    <a:fillRect l="-2597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Content Placeholder 1">
            <a:extLst>
              <a:ext uri="{FF2B5EF4-FFF2-40B4-BE49-F238E27FC236}">
                <a16:creationId xmlns:a16="http://schemas.microsoft.com/office/drawing/2014/main" id="{0AD1BA37-FF7A-4151-A991-56F206543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541" y="4896242"/>
            <a:ext cx="771016" cy="338554"/>
          </a:xfrm>
        </p:spPr>
        <p:txBody>
          <a:bodyPr lIns="0" tIns="0" rIns="0" bIns="0"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(off,0)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5" name="Content Placeholder 1">
            <a:extLst>
              <a:ext uri="{FF2B5EF4-FFF2-40B4-BE49-F238E27FC236}">
                <a16:creationId xmlns:a16="http://schemas.microsoft.com/office/drawing/2014/main" id="{50A2248D-741E-4EAE-BD1D-88032C49FB26}"/>
              </a:ext>
            </a:extLst>
          </p:cNvPr>
          <p:cNvSpPr txBox="1">
            <a:spLocks/>
          </p:cNvSpPr>
          <p:nvPr/>
        </p:nvSpPr>
        <p:spPr>
          <a:xfrm>
            <a:off x="2009695" y="4896242"/>
            <a:ext cx="1110241" cy="3385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(off,0.5)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6F9AD23-1CAD-4346-BD46-7B936CA40EBD}"/>
              </a:ext>
            </a:extLst>
          </p:cNvPr>
          <p:cNvCxnSpPr>
            <a:stCxn id="44" idx="3"/>
            <a:endCxn id="45" idx="1"/>
          </p:cNvCxnSpPr>
          <p:nvPr/>
        </p:nvCxnSpPr>
        <p:spPr>
          <a:xfrm>
            <a:off x="1148557" y="5065519"/>
            <a:ext cx="86113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A2B34E28-C683-4FED-96F5-4D731FDABA7E}"/>
              </a:ext>
            </a:extLst>
          </p:cNvPr>
          <p:cNvSpPr txBox="1">
            <a:spLocks/>
          </p:cNvSpPr>
          <p:nvPr/>
        </p:nvSpPr>
        <p:spPr>
          <a:xfrm>
            <a:off x="3869919" y="4891239"/>
            <a:ext cx="1110241" cy="3385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(dim,0)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D240075-F142-40FB-8BC4-4EDEBA3D2A91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3008781" y="5060516"/>
            <a:ext cx="86113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Graphic 49" descr="Clock">
            <a:extLst>
              <a:ext uri="{FF2B5EF4-FFF2-40B4-BE49-F238E27FC236}">
                <a16:creationId xmlns:a16="http://schemas.microsoft.com/office/drawing/2014/main" id="{8965D917-7E09-4568-8726-30A2CAE696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8798" y="4958314"/>
            <a:ext cx="449052" cy="449052"/>
          </a:xfrm>
          <a:prstGeom prst="rect">
            <a:avLst/>
          </a:prstGeom>
        </p:spPr>
      </p:pic>
      <p:pic>
        <p:nvPicPr>
          <p:cNvPr id="51" name="Graphic 50" descr="Clock">
            <a:extLst>
              <a:ext uri="{FF2B5EF4-FFF2-40B4-BE49-F238E27FC236}">
                <a16:creationId xmlns:a16="http://schemas.microsoft.com/office/drawing/2014/main" id="{2543A277-606A-4BFB-906A-BA8C746C90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758" y="4958314"/>
            <a:ext cx="449052" cy="44905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F84A00CE-14A2-421F-A4ED-6105EFE5B35A}"/>
              </a:ext>
            </a:extLst>
          </p:cNvPr>
          <p:cNvSpPr txBox="1"/>
          <p:nvPr/>
        </p:nvSpPr>
        <p:spPr>
          <a:xfrm>
            <a:off x="6859246" y="4674037"/>
            <a:ext cx="1108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(press==1)?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2AAB2C8-0137-4D98-9A5E-D9CB821A075B}"/>
              </a:ext>
            </a:extLst>
          </p:cNvPr>
          <p:cNvCxnSpPr>
            <a:cxnSpLocks/>
          </p:cNvCxnSpPr>
          <p:nvPr/>
        </p:nvCxnSpPr>
        <p:spPr>
          <a:xfrm flipV="1">
            <a:off x="4813204" y="5060516"/>
            <a:ext cx="936516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ontent Placeholder 1">
            <a:extLst>
              <a:ext uri="{FF2B5EF4-FFF2-40B4-BE49-F238E27FC236}">
                <a16:creationId xmlns:a16="http://schemas.microsoft.com/office/drawing/2014/main" id="{36EACA90-9368-4AD4-9048-A912D894C9C2}"/>
              </a:ext>
            </a:extLst>
          </p:cNvPr>
          <p:cNvSpPr txBox="1">
            <a:spLocks/>
          </p:cNvSpPr>
          <p:nvPr/>
        </p:nvSpPr>
        <p:spPr>
          <a:xfrm>
            <a:off x="5821195" y="4892928"/>
            <a:ext cx="1230504" cy="3650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(dim,0.8)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BABA4F6-06AC-450F-9D65-ED9D3DD23A8A}"/>
              </a:ext>
            </a:extLst>
          </p:cNvPr>
          <p:cNvSpPr txBox="1"/>
          <p:nvPr/>
        </p:nvSpPr>
        <p:spPr>
          <a:xfrm>
            <a:off x="2932658" y="4714875"/>
            <a:ext cx="1108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(press==1)?</a:t>
            </a:r>
          </a:p>
        </p:txBody>
      </p:sp>
      <p:sp>
        <p:nvSpPr>
          <p:cNvPr id="58" name="Content Placeholder 1">
            <a:extLst>
              <a:ext uri="{FF2B5EF4-FFF2-40B4-BE49-F238E27FC236}">
                <a16:creationId xmlns:a16="http://schemas.microsoft.com/office/drawing/2014/main" id="{67D7F2C1-5FAA-42C8-A9E3-E656464FAB01}"/>
              </a:ext>
            </a:extLst>
          </p:cNvPr>
          <p:cNvSpPr txBox="1">
            <a:spLocks/>
          </p:cNvSpPr>
          <p:nvPr/>
        </p:nvSpPr>
        <p:spPr>
          <a:xfrm>
            <a:off x="7871138" y="4878137"/>
            <a:ext cx="1548524" cy="3798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(bright,0.8)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8613C37-7E52-470A-9402-3ED336D89516}"/>
              </a:ext>
            </a:extLst>
          </p:cNvPr>
          <p:cNvCxnSpPr>
            <a:cxnSpLocks/>
          </p:cNvCxnSpPr>
          <p:nvPr/>
        </p:nvCxnSpPr>
        <p:spPr>
          <a:xfrm flipV="1">
            <a:off x="6940629" y="5022651"/>
            <a:ext cx="936516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1">
            <a:extLst>
              <a:ext uri="{FF2B5EF4-FFF2-40B4-BE49-F238E27FC236}">
                <a16:creationId xmlns:a16="http://schemas.microsoft.com/office/drawing/2014/main" id="{55840ECC-DCD5-4F01-A0E6-7881FF7CFB4D}"/>
              </a:ext>
            </a:extLst>
          </p:cNvPr>
          <p:cNvSpPr txBox="1">
            <a:spLocks/>
          </p:cNvSpPr>
          <p:nvPr/>
        </p:nvSpPr>
        <p:spPr>
          <a:xfrm>
            <a:off x="7375482" y="2122223"/>
            <a:ext cx="4816518" cy="1889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Machine execution is through alternating timed transitions and mode switches</a:t>
            </a: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31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52" grpId="0"/>
      <p:bldP spid="56" grpId="0"/>
      <p:bldP spid="57" grpId="0"/>
      <p:bldP spid="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0E9C3A-B37F-4ADF-899B-AC2EA493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Timed Process Execution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69DC68-C7C5-4EAA-BA37-B354B5C0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26</a:t>
            </a:fld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F05A70-151F-4D00-8318-7E27654935D8}"/>
              </a:ext>
            </a:extLst>
          </p:cNvPr>
          <p:cNvGrpSpPr/>
          <p:nvPr/>
        </p:nvGrpSpPr>
        <p:grpSpPr>
          <a:xfrm>
            <a:off x="0" y="1761949"/>
            <a:ext cx="6960123" cy="2714303"/>
            <a:chOff x="218533" y="2084624"/>
            <a:chExt cx="6960123" cy="271430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C8245-FFA9-4E8B-85F0-1B050A46C67A}"/>
                </a:ext>
              </a:extLst>
            </p:cNvPr>
            <p:cNvSpPr/>
            <p:nvPr/>
          </p:nvSpPr>
          <p:spPr>
            <a:xfrm>
              <a:off x="1420201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off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1BB710A-0FF0-4D7A-AFCB-FA4BEF44552F}"/>
                </a:ext>
              </a:extLst>
            </p:cNvPr>
            <p:cNvSpPr/>
            <p:nvPr/>
          </p:nvSpPr>
          <p:spPr>
            <a:xfrm>
              <a:off x="3604600" y="3028057"/>
              <a:ext cx="826586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dim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679D6B6-0898-4C7B-8577-1913F9654600}"/>
                </a:ext>
              </a:extLst>
            </p:cNvPr>
            <p:cNvSpPr/>
            <p:nvPr/>
          </p:nvSpPr>
          <p:spPr>
            <a:xfrm>
              <a:off x="6140366" y="3028057"/>
              <a:ext cx="960337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Cambria" panose="02040503050406030204" pitchFamily="18" charset="0"/>
                  <a:ea typeface="Cambria" panose="02040503050406030204" pitchFamily="18" charset="0"/>
                </a:rPr>
                <a:t>bright</a:t>
              </a:r>
              <a:endParaRPr lang="en-US" baseline="-2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2BA8503-B15E-4BB9-87B9-008E0210FD96}"/>
                </a:ext>
              </a:extLst>
            </p:cNvPr>
            <p:cNvCxnSpPr>
              <a:stCxn id="22" idx="6"/>
              <a:endCxn id="24" idx="2"/>
            </p:cNvCxnSpPr>
            <p:nvPr/>
          </p:nvCxnSpPr>
          <p:spPr>
            <a:xfrm>
              <a:off x="2246787" y="3340069"/>
              <a:ext cx="1357813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C3652D4-8421-49BF-9176-7E628CA5AF25}"/>
                </a:ext>
              </a:extLst>
            </p:cNvPr>
            <p:cNvCxnSpPr>
              <a:cxnSpLocks/>
              <a:stCxn id="24" idx="6"/>
              <a:endCxn id="25" idx="2"/>
            </p:cNvCxnSpPr>
            <p:nvPr/>
          </p:nvCxnSpPr>
          <p:spPr>
            <a:xfrm>
              <a:off x="4431186" y="3340069"/>
              <a:ext cx="1709180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51677A0-730A-480E-BEA2-5515A9AF0E03}"/>
                </a:ext>
              </a:extLst>
            </p:cNvPr>
            <p:cNvSpPr/>
            <p:nvPr/>
          </p:nvSpPr>
          <p:spPr>
            <a:xfrm>
              <a:off x="2081685" y="3601484"/>
              <a:ext cx="4357535" cy="885991"/>
            </a:xfrm>
            <a:custGeom>
              <a:avLst/>
              <a:gdLst>
                <a:gd name="connsiteX0" fmla="*/ 4445000 w 4445000"/>
                <a:gd name="connsiteY0" fmla="*/ 33867 h 326122"/>
                <a:gd name="connsiteX1" fmla="*/ 2065867 w 4445000"/>
                <a:gd name="connsiteY1" fmla="*/ 325967 h 326122"/>
                <a:gd name="connsiteX2" fmla="*/ 0 w 4445000"/>
                <a:gd name="connsiteY2" fmla="*/ 0 h 326122"/>
                <a:gd name="connsiteX0" fmla="*/ 4351866 w 4351866"/>
                <a:gd name="connsiteY0" fmla="*/ 25400 h 326051"/>
                <a:gd name="connsiteX1" fmla="*/ 2065867 w 4351866"/>
                <a:gd name="connsiteY1" fmla="*/ 325967 h 326051"/>
                <a:gd name="connsiteX2" fmla="*/ 0 w 4351866"/>
                <a:gd name="connsiteY2" fmla="*/ 0 h 326051"/>
                <a:gd name="connsiteX0" fmla="*/ 4246033 w 4246033"/>
                <a:gd name="connsiteY0" fmla="*/ 21167 h 326024"/>
                <a:gd name="connsiteX1" fmla="*/ 2065867 w 4246033"/>
                <a:gd name="connsiteY1" fmla="*/ 325967 h 326024"/>
                <a:gd name="connsiteX2" fmla="*/ 0 w 4246033"/>
                <a:gd name="connsiteY2" fmla="*/ 0 h 32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46033" h="326024">
                  <a:moveTo>
                    <a:pt x="4246033" y="21167"/>
                  </a:moveTo>
                  <a:cubicBezTo>
                    <a:pt x="3426883" y="170039"/>
                    <a:pt x="2773539" y="329495"/>
                    <a:pt x="2065867" y="325967"/>
                  </a:cubicBezTo>
                  <a:cubicBezTo>
                    <a:pt x="1358195" y="322439"/>
                    <a:pt x="662517" y="160161"/>
                    <a:pt x="0" y="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871A72B-8AFB-4D93-9AAB-1713A7DC9CD8}"/>
                </a:ext>
              </a:extLst>
            </p:cNvPr>
            <p:cNvSpPr/>
            <p:nvPr/>
          </p:nvSpPr>
          <p:spPr>
            <a:xfrm>
              <a:off x="6797620" y="2824136"/>
              <a:ext cx="381036" cy="373257"/>
            </a:xfrm>
            <a:custGeom>
              <a:avLst/>
              <a:gdLst>
                <a:gd name="connsiteX0" fmla="*/ 135466 w 341178"/>
                <a:gd name="connsiteY0" fmla="*/ 374093 h 374093"/>
                <a:gd name="connsiteX1" fmla="*/ 292100 w 341178"/>
                <a:gd name="connsiteY1" fmla="*/ 327526 h 374093"/>
                <a:gd name="connsiteX2" fmla="*/ 338666 w 341178"/>
                <a:gd name="connsiteY2" fmla="*/ 204760 h 374093"/>
                <a:gd name="connsiteX3" fmla="*/ 317500 w 341178"/>
                <a:gd name="connsiteY3" fmla="*/ 90460 h 374093"/>
                <a:gd name="connsiteX4" fmla="*/ 173566 w 341178"/>
                <a:gd name="connsiteY4" fmla="*/ 1560 h 374093"/>
                <a:gd name="connsiteX5" fmla="*/ 67733 w 341178"/>
                <a:gd name="connsiteY5" fmla="*/ 35426 h 374093"/>
                <a:gd name="connsiteX6" fmla="*/ 21166 w 341178"/>
                <a:gd name="connsiteY6" fmla="*/ 56593 h 374093"/>
                <a:gd name="connsiteX7" fmla="*/ 0 w 341178"/>
                <a:gd name="connsiteY7" fmla="*/ 251326 h 374093"/>
                <a:gd name="connsiteX0" fmla="*/ 135466 w 341178"/>
                <a:gd name="connsiteY0" fmla="*/ 373504 h 373504"/>
                <a:gd name="connsiteX1" fmla="*/ 292100 w 341178"/>
                <a:gd name="connsiteY1" fmla="*/ 326937 h 373504"/>
                <a:gd name="connsiteX2" fmla="*/ 338666 w 341178"/>
                <a:gd name="connsiteY2" fmla="*/ 204171 h 373504"/>
                <a:gd name="connsiteX3" fmla="*/ 317500 w 341178"/>
                <a:gd name="connsiteY3" fmla="*/ 89871 h 373504"/>
                <a:gd name="connsiteX4" fmla="*/ 173566 w 341178"/>
                <a:gd name="connsiteY4" fmla="*/ 971 h 373504"/>
                <a:gd name="connsiteX5" fmla="*/ 21166 w 341178"/>
                <a:gd name="connsiteY5" fmla="*/ 56004 h 373504"/>
                <a:gd name="connsiteX6" fmla="*/ 0 w 341178"/>
                <a:gd name="connsiteY6" fmla="*/ 250737 h 373504"/>
                <a:gd name="connsiteX0" fmla="*/ 135466 w 341178"/>
                <a:gd name="connsiteY0" fmla="*/ 372533 h 372533"/>
                <a:gd name="connsiteX1" fmla="*/ 292100 w 341178"/>
                <a:gd name="connsiteY1" fmla="*/ 325966 h 372533"/>
                <a:gd name="connsiteX2" fmla="*/ 338666 w 341178"/>
                <a:gd name="connsiteY2" fmla="*/ 203200 h 372533"/>
                <a:gd name="connsiteX3" fmla="*/ 317500 w 341178"/>
                <a:gd name="connsiteY3" fmla="*/ 88900 h 372533"/>
                <a:gd name="connsiteX4" fmla="*/ 173566 w 341178"/>
                <a:gd name="connsiteY4" fmla="*/ 0 h 372533"/>
                <a:gd name="connsiteX5" fmla="*/ 29632 w 341178"/>
                <a:gd name="connsiteY5" fmla="*/ 88900 h 372533"/>
                <a:gd name="connsiteX6" fmla="*/ 0 w 341178"/>
                <a:gd name="connsiteY6" fmla="*/ 249766 h 372533"/>
                <a:gd name="connsiteX0" fmla="*/ 135466 w 339364"/>
                <a:gd name="connsiteY0" fmla="*/ 373286 h 373286"/>
                <a:gd name="connsiteX1" fmla="*/ 292100 w 339364"/>
                <a:gd name="connsiteY1" fmla="*/ 326719 h 373286"/>
                <a:gd name="connsiteX2" fmla="*/ 338666 w 339364"/>
                <a:gd name="connsiteY2" fmla="*/ 203953 h 373286"/>
                <a:gd name="connsiteX3" fmla="*/ 309033 w 339364"/>
                <a:gd name="connsiteY3" fmla="*/ 55786 h 373286"/>
                <a:gd name="connsiteX4" fmla="*/ 173566 w 339364"/>
                <a:gd name="connsiteY4" fmla="*/ 753 h 373286"/>
                <a:gd name="connsiteX5" fmla="*/ 29632 w 339364"/>
                <a:gd name="connsiteY5" fmla="*/ 89653 h 373286"/>
                <a:gd name="connsiteX6" fmla="*/ 0 w 339364"/>
                <a:gd name="connsiteY6" fmla="*/ 250519 h 373286"/>
                <a:gd name="connsiteX0" fmla="*/ 135466 w 347533"/>
                <a:gd name="connsiteY0" fmla="*/ 373354 h 373354"/>
                <a:gd name="connsiteX1" fmla="*/ 292100 w 347533"/>
                <a:gd name="connsiteY1" fmla="*/ 326787 h 373354"/>
                <a:gd name="connsiteX2" fmla="*/ 347132 w 347533"/>
                <a:gd name="connsiteY2" fmla="*/ 220954 h 373354"/>
                <a:gd name="connsiteX3" fmla="*/ 309033 w 347533"/>
                <a:gd name="connsiteY3" fmla="*/ 55854 h 373354"/>
                <a:gd name="connsiteX4" fmla="*/ 173566 w 347533"/>
                <a:gd name="connsiteY4" fmla="*/ 821 h 373354"/>
                <a:gd name="connsiteX5" fmla="*/ 29632 w 347533"/>
                <a:gd name="connsiteY5" fmla="*/ 89721 h 373354"/>
                <a:gd name="connsiteX6" fmla="*/ 0 w 347533"/>
                <a:gd name="connsiteY6" fmla="*/ 250587 h 373354"/>
                <a:gd name="connsiteX0" fmla="*/ 135466 w 381139"/>
                <a:gd name="connsiteY0" fmla="*/ 373257 h 373257"/>
                <a:gd name="connsiteX1" fmla="*/ 292100 w 381139"/>
                <a:gd name="connsiteY1" fmla="*/ 326690 h 373257"/>
                <a:gd name="connsiteX2" fmla="*/ 380999 w 381139"/>
                <a:gd name="connsiteY2" fmla="*/ 195457 h 373257"/>
                <a:gd name="connsiteX3" fmla="*/ 309033 w 381139"/>
                <a:gd name="connsiteY3" fmla="*/ 55757 h 373257"/>
                <a:gd name="connsiteX4" fmla="*/ 173566 w 381139"/>
                <a:gd name="connsiteY4" fmla="*/ 724 h 373257"/>
                <a:gd name="connsiteX5" fmla="*/ 29632 w 381139"/>
                <a:gd name="connsiteY5" fmla="*/ 89624 h 373257"/>
                <a:gd name="connsiteX6" fmla="*/ 0 w 381139"/>
                <a:gd name="connsiteY6" fmla="*/ 250490 h 373257"/>
                <a:gd name="connsiteX0" fmla="*/ 135466 w 381036"/>
                <a:gd name="connsiteY0" fmla="*/ 373257 h 373257"/>
                <a:gd name="connsiteX1" fmla="*/ 300567 w 381036"/>
                <a:gd name="connsiteY1" fmla="*/ 313990 h 373257"/>
                <a:gd name="connsiteX2" fmla="*/ 380999 w 381036"/>
                <a:gd name="connsiteY2" fmla="*/ 195457 h 373257"/>
                <a:gd name="connsiteX3" fmla="*/ 309033 w 381036"/>
                <a:gd name="connsiteY3" fmla="*/ 55757 h 373257"/>
                <a:gd name="connsiteX4" fmla="*/ 173566 w 381036"/>
                <a:gd name="connsiteY4" fmla="*/ 724 h 373257"/>
                <a:gd name="connsiteX5" fmla="*/ 29632 w 381036"/>
                <a:gd name="connsiteY5" fmla="*/ 89624 h 373257"/>
                <a:gd name="connsiteX6" fmla="*/ 0 w 381036"/>
                <a:gd name="connsiteY6" fmla="*/ 250490 h 37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36" h="373257">
                  <a:moveTo>
                    <a:pt x="135466" y="373257"/>
                  </a:moveTo>
                  <a:cubicBezTo>
                    <a:pt x="196849" y="364084"/>
                    <a:pt x="259645" y="343623"/>
                    <a:pt x="300567" y="313990"/>
                  </a:cubicBezTo>
                  <a:cubicBezTo>
                    <a:pt x="341489" y="284357"/>
                    <a:pt x="379588" y="238496"/>
                    <a:pt x="380999" y="195457"/>
                  </a:cubicBezTo>
                  <a:cubicBezTo>
                    <a:pt x="382410" y="152418"/>
                    <a:pt x="343605" y="88212"/>
                    <a:pt x="309033" y="55757"/>
                  </a:cubicBezTo>
                  <a:cubicBezTo>
                    <a:pt x="274461" y="23302"/>
                    <a:pt x="220133" y="-4920"/>
                    <a:pt x="173566" y="724"/>
                  </a:cubicBezTo>
                  <a:cubicBezTo>
                    <a:pt x="126999" y="6368"/>
                    <a:pt x="58560" y="47996"/>
                    <a:pt x="29632" y="89624"/>
                  </a:cubicBezTo>
                  <a:cubicBezTo>
                    <a:pt x="18343" y="125607"/>
                    <a:pt x="4938" y="171115"/>
                    <a:pt x="0" y="250490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DE585711-9EC9-4D91-94BB-9B4354BAF368}"/>
                    </a:ext>
                  </a:extLst>
                </p:cNvPr>
                <p:cNvSpPr txBox="1"/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1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c:=0</a:t>
                  </a:r>
                </a:p>
              </p:txBody>
            </p:sp>
          </mc:Choice>
          <mc:Fallback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DE585711-9EC9-4D91-94BB-9B4354BAF3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6776" y="3311403"/>
                  <a:ext cx="1412759" cy="584775"/>
                </a:xfrm>
                <a:prstGeom prst="rect">
                  <a:avLst/>
                </a:prstGeom>
                <a:blipFill>
                  <a:blip r:embed="rId2"/>
                  <a:stretch>
                    <a:fillRect l="-2155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3EC712A-B635-4F40-92FF-8999EC26453B}"/>
                </a:ext>
              </a:extLst>
            </p:cNvPr>
            <p:cNvSpPr txBox="1"/>
            <p:nvPr/>
          </p:nvSpPr>
          <p:spPr>
            <a:xfrm>
              <a:off x="3644938" y="4460373"/>
              <a:ext cx="12412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(press==1)?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47E1598E-D9F5-4B55-B6D8-A8E6F2F111EC}"/>
                </a:ext>
              </a:extLst>
            </p:cNvPr>
            <p:cNvCxnSpPr>
              <a:cxnSpLocks/>
              <a:endCxn id="22" idx="2"/>
            </p:cNvCxnSpPr>
            <p:nvPr/>
          </p:nvCxnSpPr>
          <p:spPr>
            <a:xfrm>
              <a:off x="589102" y="3340069"/>
              <a:ext cx="831099" cy="0"/>
            </a:xfrm>
            <a:prstGeom prst="straightConnector1">
              <a:avLst/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F6D1E69-406C-49D4-B36E-93BB23218E5F}"/>
                </a:ext>
              </a:extLst>
            </p:cNvPr>
            <p:cNvSpPr txBox="1"/>
            <p:nvPr/>
          </p:nvSpPr>
          <p:spPr>
            <a:xfrm>
              <a:off x="218533" y="2928958"/>
              <a:ext cx="1053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ambria" panose="02040503050406030204" pitchFamily="18" charset="0"/>
                  <a:ea typeface="Cambria" panose="02040503050406030204" pitchFamily="18" charset="0"/>
                </a:rPr>
                <a:t>clock c:=0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E5758A1-CDD1-46D6-82AD-E3EA29295B29}"/>
                </a:ext>
              </a:extLst>
            </p:cNvPr>
            <p:cNvSpPr/>
            <p:nvPr/>
          </p:nvSpPr>
          <p:spPr>
            <a:xfrm>
              <a:off x="1821116" y="2474254"/>
              <a:ext cx="2120793" cy="573427"/>
            </a:xfrm>
            <a:custGeom>
              <a:avLst/>
              <a:gdLst>
                <a:gd name="connsiteX0" fmla="*/ 2013217 w 2013217"/>
                <a:gd name="connsiteY0" fmla="*/ 522518 h 522518"/>
                <a:gd name="connsiteX1" fmla="*/ 1114185 w 2013217"/>
                <a:gd name="connsiteY1" fmla="*/ 4 h 522518"/>
                <a:gd name="connsiteX2" fmla="*/ 0 w 2013217"/>
                <a:gd name="connsiteY2" fmla="*/ 514834 h 5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3217" h="522518">
                  <a:moveTo>
                    <a:pt x="2013217" y="522518"/>
                  </a:moveTo>
                  <a:cubicBezTo>
                    <a:pt x="1731469" y="261901"/>
                    <a:pt x="1449721" y="1285"/>
                    <a:pt x="1114185" y="4"/>
                  </a:cubicBezTo>
                  <a:cubicBezTo>
                    <a:pt x="778649" y="-1277"/>
                    <a:pt x="389324" y="256778"/>
                    <a:pt x="0" y="514834"/>
                  </a:cubicBezTo>
                </a:path>
              </a:pathLst>
            </a:cu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2E98396-B45C-474D-B7D2-8F47B43A9B24}"/>
                    </a:ext>
                  </a:extLst>
                </p:cNvPr>
                <p:cNvSpPr txBox="1"/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2E98396-B45C-474D-B7D2-8F47B43A9B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2574" y="2084624"/>
                  <a:ext cx="1967398" cy="338554"/>
                </a:xfrm>
                <a:prstGeom prst="rect">
                  <a:avLst/>
                </a:prstGeom>
                <a:blipFill>
                  <a:blip r:embed="rId3"/>
                  <a:stretch>
                    <a:fillRect l="-1548" t="-7143" r="-929" b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CD2E81B-B28E-49C4-8A68-30990BFA5384}"/>
                    </a:ext>
                  </a:extLst>
                </p:cNvPr>
                <p:cNvSpPr txBox="1"/>
                <p:nvPr/>
              </p:nvSpPr>
              <p:spPr>
                <a:xfrm>
                  <a:off x="4643347" y="2680307"/>
                  <a:ext cx="145283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(press==1)? 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</a:p>
                <a:p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(c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1)</a:t>
                  </a:r>
                </a:p>
              </p:txBody>
            </p:sp>
          </mc:Choice>
          <mc:Fallback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CD2E81B-B28E-49C4-8A68-30990BFA53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3347" y="2680307"/>
                  <a:ext cx="1452834" cy="584775"/>
                </a:xfrm>
                <a:prstGeom prst="rect">
                  <a:avLst/>
                </a:prstGeom>
                <a:blipFill>
                  <a:blip r:embed="rId4"/>
                  <a:stretch>
                    <a:fillRect l="-2521" t="-4167" b="-11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Content Placeholder 1">
            <a:extLst>
              <a:ext uri="{FF2B5EF4-FFF2-40B4-BE49-F238E27FC236}">
                <a16:creationId xmlns:a16="http://schemas.microsoft.com/office/drawing/2014/main" id="{0AD1BA37-FF7A-4151-A991-56F206543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541" y="4896242"/>
            <a:ext cx="771016" cy="338554"/>
          </a:xfrm>
        </p:spPr>
        <p:txBody>
          <a:bodyPr lIns="0" tIns="0" rIns="0" bIns="0"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(off,0)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5" name="Content Placeholder 1">
            <a:extLst>
              <a:ext uri="{FF2B5EF4-FFF2-40B4-BE49-F238E27FC236}">
                <a16:creationId xmlns:a16="http://schemas.microsoft.com/office/drawing/2014/main" id="{50A2248D-741E-4EAE-BD1D-88032C49FB26}"/>
              </a:ext>
            </a:extLst>
          </p:cNvPr>
          <p:cNvSpPr txBox="1">
            <a:spLocks/>
          </p:cNvSpPr>
          <p:nvPr/>
        </p:nvSpPr>
        <p:spPr>
          <a:xfrm>
            <a:off x="2009695" y="4896242"/>
            <a:ext cx="1110241" cy="3385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(off,0.5)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6F9AD23-1CAD-4346-BD46-7B936CA40EBD}"/>
              </a:ext>
            </a:extLst>
          </p:cNvPr>
          <p:cNvCxnSpPr>
            <a:stCxn id="44" idx="3"/>
            <a:endCxn id="45" idx="1"/>
          </p:cNvCxnSpPr>
          <p:nvPr/>
        </p:nvCxnSpPr>
        <p:spPr>
          <a:xfrm>
            <a:off x="1148557" y="5065519"/>
            <a:ext cx="86113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A2B34E28-C683-4FED-96F5-4D731FDABA7E}"/>
              </a:ext>
            </a:extLst>
          </p:cNvPr>
          <p:cNvSpPr txBox="1">
            <a:spLocks/>
          </p:cNvSpPr>
          <p:nvPr/>
        </p:nvSpPr>
        <p:spPr>
          <a:xfrm>
            <a:off x="3869919" y="4891239"/>
            <a:ext cx="1110241" cy="3385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(dim,0)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D240075-F142-40FB-8BC4-4EDEBA3D2A91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3008781" y="5060516"/>
            <a:ext cx="86113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Graphic 49" descr="Clock">
            <a:extLst>
              <a:ext uri="{FF2B5EF4-FFF2-40B4-BE49-F238E27FC236}">
                <a16:creationId xmlns:a16="http://schemas.microsoft.com/office/drawing/2014/main" id="{8965D917-7E09-4568-8726-30A2CAE696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8798" y="4958314"/>
            <a:ext cx="449052" cy="44905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BABA4F6-06AC-450F-9D65-ED9D3DD23A8A}"/>
              </a:ext>
            </a:extLst>
          </p:cNvPr>
          <p:cNvSpPr txBox="1"/>
          <p:nvPr/>
        </p:nvSpPr>
        <p:spPr>
          <a:xfrm>
            <a:off x="2932658" y="4714875"/>
            <a:ext cx="1108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(press==1)?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C9968F8-4D40-4363-AAEA-97D44C92BBA7}"/>
              </a:ext>
            </a:extLst>
          </p:cNvPr>
          <p:cNvCxnSpPr>
            <a:cxnSpLocks/>
          </p:cNvCxnSpPr>
          <p:nvPr/>
        </p:nvCxnSpPr>
        <p:spPr>
          <a:xfrm>
            <a:off x="5422810" y="5668764"/>
            <a:ext cx="2438967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65710CD-D308-41B3-9994-C10E7AB33B7E}"/>
              </a:ext>
            </a:extLst>
          </p:cNvPr>
          <p:cNvCxnSpPr>
            <a:cxnSpLocks/>
            <a:stCxn id="46" idx="2"/>
          </p:cNvCxnSpPr>
          <p:nvPr/>
        </p:nvCxnSpPr>
        <p:spPr>
          <a:xfrm>
            <a:off x="4425040" y="5229793"/>
            <a:ext cx="997770" cy="43897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Graphic 63" descr="Clock">
            <a:extLst>
              <a:ext uri="{FF2B5EF4-FFF2-40B4-BE49-F238E27FC236}">
                <a16:creationId xmlns:a16="http://schemas.microsoft.com/office/drawing/2014/main" id="{D6BA4E74-FABC-424D-8069-952CEE4742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6544" y="5334076"/>
            <a:ext cx="449052" cy="449052"/>
          </a:xfrm>
          <a:prstGeom prst="rect">
            <a:avLst/>
          </a:prstGeom>
        </p:spPr>
      </p:pic>
      <p:sp>
        <p:nvSpPr>
          <p:cNvPr id="65" name="Content Placeholder 1">
            <a:extLst>
              <a:ext uri="{FF2B5EF4-FFF2-40B4-BE49-F238E27FC236}">
                <a16:creationId xmlns:a16="http://schemas.microsoft.com/office/drawing/2014/main" id="{790B24FD-AFCD-4B57-B32F-20C3784359BC}"/>
              </a:ext>
            </a:extLst>
          </p:cNvPr>
          <p:cNvSpPr txBox="1">
            <a:spLocks/>
          </p:cNvSpPr>
          <p:nvPr/>
        </p:nvSpPr>
        <p:spPr>
          <a:xfrm>
            <a:off x="7963990" y="5470716"/>
            <a:ext cx="1230504" cy="3650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(dim,3.8)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Content Placeholder 1">
            <a:extLst>
              <a:ext uri="{FF2B5EF4-FFF2-40B4-BE49-F238E27FC236}">
                <a16:creationId xmlns:a16="http://schemas.microsoft.com/office/drawing/2014/main" id="{55840ECC-DCD5-4F01-A0E6-7881FF7CFB4D}"/>
              </a:ext>
            </a:extLst>
          </p:cNvPr>
          <p:cNvSpPr txBox="1">
            <a:spLocks/>
          </p:cNvSpPr>
          <p:nvPr/>
        </p:nvSpPr>
        <p:spPr>
          <a:xfrm>
            <a:off x="7375482" y="2122223"/>
            <a:ext cx="4816518" cy="1889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Machine execution is through alternating timed transitions and mode switches</a:t>
            </a:r>
          </a:p>
          <a:p>
            <a:pPr marL="0" indent="0">
              <a:buNone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4815FAA-766C-45FE-B176-E78166EF0413}"/>
              </a:ext>
            </a:extLst>
          </p:cNvPr>
          <p:cNvCxnSpPr>
            <a:cxnSpLocks/>
          </p:cNvCxnSpPr>
          <p:nvPr/>
        </p:nvCxnSpPr>
        <p:spPr>
          <a:xfrm>
            <a:off x="9194494" y="5606221"/>
            <a:ext cx="995123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97C7BCF-D695-44AD-B955-E945B16B98F6}"/>
              </a:ext>
            </a:extLst>
          </p:cNvPr>
          <p:cNvSpPr txBox="1"/>
          <p:nvPr/>
        </p:nvSpPr>
        <p:spPr>
          <a:xfrm>
            <a:off x="9148817" y="5222739"/>
            <a:ext cx="1108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(press==1)?</a:t>
            </a:r>
          </a:p>
        </p:txBody>
      </p:sp>
      <p:sp>
        <p:nvSpPr>
          <p:cNvPr id="48" name="Content Placeholder 1">
            <a:extLst>
              <a:ext uri="{FF2B5EF4-FFF2-40B4-BE49-F238E27FC236}">
                <a16:creationId xmlns:a16="http://schemas.microsoft.com/office/drawing/2014/main" id="{1F60487C-7FF9-40D1-9E3E-9E3C894E94E7}"/>
              </a:ext>
            </a:extLst>
          </p:cNvPr>
          <p:cNvSpPr txBox="1">
            <a:spLocks/>
          </p:cNvSpPr>
          <p:nvPr/>
        </p:nvSpPr>
        <p:spPr>
          <a:xfrm>
            <a:off x="10277975" y="5423671"/>
            <a:ext cx="1230504" cy="3650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(off,3.8)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94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57" grpId="0"/>
      <p:bldP spid="65" grpId="0"/>
      <p:bldP spid="40" grpId="0"/>
      <p:bldP spid="4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4F0192-A3CC-4EF6-91CD-BC3F41DD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Timed State Machine representation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DF16B1-994F-4B79-96D1-2BF7CA1A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27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1">
                <a:extLst>
                  <a:ext uri="{FF2B5EF4-FFF2-40B4-BE49-F238E27FC236}">
                    <a16:creationId xmlns:a16="http://schemas.microsoft.com/office/drawing/2014/main" id="{5EA53375-71D9-4ECE-82D1-D172501957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03847" y="1477107"/>
                <a:ext cx="6350466" cy="469719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Mode captures whether x==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Clock variable tracks the time that elapsed since x received a value</a:t>
                </a:r>
              </a:p>
              <a:p>
                <a:r>
                  <a:rPr lang="en-US" dirty="0"/>
                  <a:t>Guard ensures that </a:t>
                </a:r>
                <a:r>
                  <a:rPr lang="en-US" dirty="0">
                    <a:solidFill>
                      <a:srgbClr val="FF0000"/>
                    </a:solidFill>
                  </a:rPr>
                  <a:t>at least </a:t>
                </a:r>
                <a:r>
                  <a:rPr lang="en-US" dirty="0"/>
                  <a:t>2 seconds pass before the value of x is output </a:t>
                </a:r>
              </a:p>
              <a:p>
                <a:r>
                  <a:rPr lang="en-US" dirty="0"/>
                  <a:t>Guard 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does not force </a:t>
                </a:r>
                <a:r>
                  <a:rPr lang="en-US" dirty="0"/>
                  <a:t>transitions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dirty="0"/>
                  <a:t> can keep increasing while process remains in mode full</a:t>
                </a:r>
              </a:p>
              <a:p>
                <a:r>
                  <a:rPr lang="en-US" dirty="0"/>
                  <a:t>How do we make sure that process does not remain in full mode for </a:t>
                </a:r>
                <a:r>
                  <a:rPr lang="en-US" dirty="0">
                    <a:solidFill>
                      <a:srgbClr val="FF0000"/>
                    </a:solidFill>
                  </a:rPr>
                  <a:t>at most</a:t>
                </a:r>
                <a:r>
                  <a:rPr lang="en-US" dirty="0"/>
                  <a:t> 3 seconds?</a:t>
                </a:r>
              </a:p>
            </p:txBody>
          </p:sp>
        </mc:Choice>
        <mc:Fallback>
          <p:sp>
            <p:nvSpPr>
              <p:cNvPr id="15" name="Content Placeholder 1">
                <a:extLst>
                  <a:ext uri="{FF2B5EF4-FFF2-40B4-BE49-F238E27FC236}">
                    <a16:creationId xmlns:a16="http://schemas.microsoft.com/office/drawing/2014/main" id="{5EA53375-71D9-4ECE-82D1-D172501957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03847" y="1477107"/>
                <a:ext cx="6350466" cy="4697190"/>
              </a:xfrm>
              <a:blipFill>
                <a:blip r:embed="rId2"/>
                <a:stretch>
                  <a:fillRect l="-1152" t="-3113" r="-1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C35BC812-BBEB-48C8-951E-46DB418FC731}"/>
              </a:ext>
            </a:extLst>
          </p:cNvPr>
          <p:cNvGrpSpPr/>
          <p:nvPr/>
        </p:nvGrpSpPr>
        <p:grpSpPr>
          <a:xfrm>
            <a:off x="314511" y="1810435"/>
            <a:ext cx="5104700" cy="2293032"/>
            <a:chOff x="314511" y="1810435"/>
            <a:chExt cx="5104700" cy="229303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7C8B1E-13DC-4D61-A3D3-3228EB5DA76F}"/>
                </a:ext>
              </a:extLst>
            </p:cNvPr>
            <p:cNvGrpSpPr/>
            <p:nvPr/>
          </p:nvGrpSpPr>
          <p:grpSpPr>
            <a:xfrm>
              <a:off x="314511" y="1810435"/>
              <a:ext cx="4851187" cy="2293032"/>
              <a:chOff x="1244813" y="1428772"/>
              <a:chExt cx="4851187" cy="229303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53211FC1-AAFE-4C59-A896-A4B872C9BBAD}"/>
                  </a:ext>
                </a:extLst>
              </p:cNvPr>
              <p:cNvSpPr/>
              <p:nvPr/>
            </p:nvSpPr>
            <p:spPr>
              <a:xfrm>
                <a:off x="2319233" y="2290134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empty</a:t>
                </a:r>
                <a:endParaRPr lang="en-US" baseline="-25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04FD206-C939-4D69-A62F-0B97EA183469}"/>
                  </a:ext>
                </a:extLst>
              </p:cNvPr>
              <p:cNvSpPr/>
              <p:nvPr/>
            </p:nvSpPr>
            <p:spPr>
              <a:xfrm>
                <a:off x="5269414" y="2290133"/>
                <a:ext cx="826586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full</a:t>
                </a:r>
                <a:endParaRPr lang="en-US" baseline="-25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F9BBDF3-B6A7-4D0B-9ED5-C0802B044277}"/>
                  </a:ext>
                </a:extLst>
              </p:cNvPr>
              <p:cNvSpPr/>
              <p:nvPr/>
            </p:nvSpPr>
            <p:spPr>
              <a:xfrm>
                <a:off x="2796988" y="1805508"/>
                <a:ext cx="2650992" cy="530438"/>
              </a:xfrm>
              <a:custGeom>
                <a:avLst/>
                <a:gdLst>
                  <a:gd name="connsiteX0" fmla="*/ 0 w 2650992"/>
                  <a:gd name="connsiteY0" fmla="*/ 476650 h 530438"/>
                  <a:gd name="connsiteX1" fmla="*/ 1198709 w 2650992"/>
                  <a:gd name="connsiteY1" fmla="*/ 240 h 530438"/>
                  <a:gd name="connsiteX2" fmla="*/ 2650992 w 2650992"/>
                  <a:gd name="connsiteY2" fmla="*/ 530438 h 53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0992" h="530438">
                    <a:moveTo>
                      <a:pt x="0" y="476650"/>
                    </a:moveTo>
                    <a:cubicBezTo>
                      <a:pt x="378438" y="233962"/>
                      <a:pt x="756877" y="-8725"/>
                      <a:pt x="1198709" y="240"/>
                    </a:cubicBezTo>
                    <a:cubicBezTo>
                      <a:pt x="1640541" y="9205"/>
                      <a:pt x="2145766" y="269821"/>
                      <a:pt x="2650992" y="530438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42D8E79-D767-4B95-AFD8-1C4E08EFA1C9}"/>
                  </a:ext>
                </a:extLst>
              </p:cNvPr>
              <p:cNvSpPr/>
              <p:nvPr/>
            </p:nvSpPr>
            <p:spPr>
              <a:xfrm>
                <a:off x="2796988" y="2891232"/>
                <a:ext cx="2650992" cy="514955"/>
              </a:xfrm>
              <a:custGeom>
                <a:avLst/>
                <a:gdLst>
                  <a:gd name="connsiteX0" fmla="*/ 2781620 w 2781620"/>
                  <a:gd name="connsiteY0" fmla="*/ 0 h 514955"/>
                  <a:gd name="connsiteX1" fmla="*/ 1483018 w 2781620"/>
                  <a:gd name="connsiteY1" fmla="*/ 514831 h 514955"/>
                  <a:gd name="connsiteX2" fmla="*/ 0 w 2781620"/>
                  <a:gd name="connsiteY2" fmla="*/ 38421 h 51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81620" h="514955">
                    <a:moveTo>
                      <a:pt x="2781620" y="0"/>
                    </a:moveTo>
                    <a:cubicBezTo>
                      <a:pt x="2364120" y="254214"/>
                      <a:pt x="1946621" y="508428"/>
                      <a:pt x="1483018" y="514831"/>
                    </a:cubicBezTo>
                    <a:cubicBezTo>
                      <a:pt x="1019415" y="521234"/>
                      <a:pt x="509707" y="279827"/>
                      <a:pt x="0" y="38421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61663339-CECC-44D2-B770-885260A735AA}"/>
                      </a:ext>
                    </a:extLst>
                  </p:cNvPr>
                  <p:cNvSpPr/>
                  <p:nvPr/>
                </p:nvSpPr>
                <p:spPr>
                  <a:xfrm>
                    <a:off x="2789577" y="1428772"/>
                    <a:ext cx="239851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c</a:t>
                    </a:r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≥2</m:t>
                        </m:r>
                      </m:oMath>
                    </a14:m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out:=x, x≔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∅</m:t>
                        </m:r>
                      </m:oMath>
                    </a14:m>
                    <a:endParaRPr lang="en-US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61663339-CECC-44D2-B770-885260A735A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9577" y="1428772"/>
                    <a:ext cx="2398516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11475" b="-2295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AD7ECBEF-4ECC-4F04-92F9-E1667C7F0BEC}"/>
                      </a:ext>
                    </a:extLst>
                  </p:cNvPr>
                  <p:cNvSpPr/>
                  <p:nvPr/>
                </p:nvSpPr>
                <p:spPr>
                  <a:xfrm>
                    <a:off x="3256704" y="3352472"/>
                    <a:ext cx="173156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in?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x:=in, c:=0</a:t>
                    </a:r>
                  </a:p>
                </p:txBody>
              </p:sp>
            </mc:Choice>
            <mc:Fallback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AD7ECBEF-4ECC-4F04-92F9-E1667C7F0BE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6704" y="3352472"/>
                    <a:ext cx="1731564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3169" t="-11667" r="-2465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E8A40F54-3117-40ED-9F28-C44282AB1BB4}"/>
                  </a:ext>
                </a:extLst>
              </p:cNvPr>
              <p:cNvCxnSpPr>
                <a:cxnSpLocks/>
                <a:endCxn id="5" idx="2"/>
              </p:cNvCxnSpPr>
              <p:nvPr/>
            </p:nvCxnSpPr>
            <p:spPr>
              <a:xfrm>
                <a:off x="1244813" y="2602144"/>
                <a:ext cx="1074420" cy="2"/>
              </a:xfrm>
              <a:prstGeom prst="straightConnector1">
                <a:avLst/>
              </a:prstGeom>
              <a:noFill/>
              <a:ln w="25400">
                <a:solidFill>
                  <a:schemeClr val="accent6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978578B-1E05-458F-820C-D924FF033114}"/>
                  </a:ext>
                </a:extLst>
              </p:cNvPr>
              <p:cNvSpPr/>
              <p:nvPr/>
            </p:nvSpPr>
            <p:spPr>
              <a:xfrm>
                <a:off x="1369688" y="2204154"/>
                <a:ext cx="6030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c:=0</a:t>
                </a:r>
              </a:p>
            </p:txBody>
          </p:sp>
        </p:grp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53369D7D-4043-4492-9918-C0F6EE397266}"/>
                </a:ext>
              </a:extLst>
            </p:cNvPr>
            <p:cNvSpPr/>
            <p:nvPr/>
          </p:nvSpPr>
          <p:spPr>
            <a:xfrm>
              <a:off x="5033042" y="2561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587F0B4-CCBF-460F-A6B5-01728E9CFDEE}"/>
              </a:ext>
            </a:extLst>
          </p:cNvPr>
          <p:cNvSpPr/>
          <p:nvPr/>
        </p:nvSpPr>
        <p:spPr>
          <a:xfrm>
            <a:off x="5014597" y="2192514"/>
            <a:ext cx="474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in?</a:t>
            </a:r>
          </a:p>
        </p:txBody>
      </p:sp>
    </p:spTree>
    <p:extLst>
      <p:ext uri="{BB962C8B-B14F-4D97-AF65-F5344CB8AC3E}">
        <p14:creationId xmlns:p14="http://schemas.microsoft.com/office/powerpoint/2010/main" val="12781870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E23DE3D-B7B9-48C7-A01E-6025CC7ED4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83226" y="1039906"/>
                <a:ext cx="6082543" cy="524435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Attempt 1: we could make the guard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2≤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≤3</m:t>
                    </m:r>
                  </m:oMath>
                </a14:m>
                <a:endParaRPr lang="en-US" sz="2400" b="0" dirty="0"/>
              </a:p>
              <a:p>
                <a:r>
                  <a:rPr lang="en-US" sz="2400" dirty="0"/>
                  <a:t>Attempt 1 fails because: </a:t>
                </a:r>
              </a:p>
              <a:p>
                <a:pPr lvl="1"/>
                <a:r>
                  <a:rPr lang="en-US" sz="2400" dirty="0"/>
                  <a:t>You could keep getting new input (self-loop executes) for all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Larger problem: Guards are non-forcing: nothing requires the guard to be executed</a:t>
                </a:r>
              </a:p>
              <a:p>
                <a:r>
                  <a:rPr lang="en-US" sz="2400" dirty="0"/>
                  <a:t>We can fix this by introducing </a:t>
                </a:r>
                <a:r>
                  <a:rPr lang="en-US" sz="2400" b="1" dirty="0"/>
                  <a:t>clock invariants</a:t>
                </a:r>
              </a:p>
              <a:p>
                <a:r>
                  <a:rPr lang="en-US" sz="2400" dirty="0"/>
                  <a:t>Clock invariant of any mode: symbolic expression that must evaluate to true at all times, and if not, the process must exit that mode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E23DE3D-B7B9-48C7-A01E-6025CC7ED4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83226" y="1039906"/>
                <a:ext cx="6082543" cy="5244353"/>
              </a:xfrm>
              <a:blipFill>
                <a:blip r:embed="rId2"/>
                <a:stretch>
                  <a:fillRect l="-802" t="-1628" r="-1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94841-FDAA-46B6-8D78-20E01E90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32E266-78EB-4619-8FF5-A83FEBCF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invariants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C52D46-491E-4658-91F6-DC796CCC058A}"/>
              </a:ext>
            </a:extLst>
          </p:cNvPr>
          <p:cNvGrpSpPr/>
          <p:nvPr/>
        </p:nvGrpSpPr>
        <p:grpSpPr>
          <a:xfrm>
            <a:off x="314511" y="1810435"/>
            <a:ext cx="5104700" cy="2368502"/>
            <a:chOff x="314511" y="1810435"/>
            <a:chExt cx="5104700" cy="23685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8BF0214-0C7C-45FE-9059-0ADE022D8164}"/>
                </a:ext>
              </a:extLst>
            </p:cNvPr>
            <p:cNvGrpSpPr/>
            <p:nvPr/>
          </p:nvGrpSpPr>
          <p:grpSpPr>
            <a:xfrm>
              <a:off x="314511" y="1810435"/>
              <a:ext cx="4851187" cy="2368502"/>
              <a:chOff x="1244813" y="1428772"/>
              <a:chExt cx="4851187" cy="2368502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110638F-2AFA-41D9-8C50-79E94F55B504}"/>
                  </a:ext>
                </a:extLst>
              </p:cNvPr>
              <p:cNvSpPr/>
              <p:nvPr/>
            </p:nvSpPr>
            <p:spPr>
              <a:xfrm>
                <a:off x="2319233" y="2290134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empty</a:t>
                </a:r>
                <a:endParaRPr lang="en-US" baseline="-25000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B505993-EA7E-40A3-8AA1-6C53E43A92B2}"/>
                  </a:ext>
                </a:extLst>
              </p:cNvPr>
              <p:cNvSpPr/>
              <p:nvPr/>
            </p:nvSpPr>
            <p:spPr>
              <a:xfrm>
                <a:off x="5269414" y="2290133"/>
                <a:ext cx="826586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full</a:t>
                </a:r>
                <a:endParaRPr lang="en-US" baseline="-25000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4E87C97-E5EB-4633-BDE3-FBC1B01F82C8}"/>
                  </a:ext>
                </a:extLst>
              </p:cNvPr>
              <p:cNvSpPr/>
              <p:nvPr/>
            </p:nvSpPr>
            <p:spPr>
              <a:xfrm>
                <a:off x="2859770" y="1805508"/>
                <a:ext cx="2588210" cy="453836"/>
              </a:xfrm>
              <a:custGeom>
                <a:avLst/>
                <a:gdLst>
                  <a:gd name="connsiteX0" fmla="*/ 0 w 2650992"/>
                  <a:gd name="connsiteY0" fmla="*/ 476650 h 530438"/>
                  <a:gd name="connsiteX1" fmla="*/ 1198709 w 2650992"/>
                  <a:gd name="connsiteY1" fmla="*/ 240 h 530438"/>
                  <a:gd name="connsiteX2" fmla="*/ 2650992 w 2650992"/>
                  <a:gd name="connsiteY2" fmla="*/ 530438 h 53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0992" h="530438">
                    <a:moveTo>
                      <a:pt x="0" y="476650"/>
                    </a:moveTo>
                    <a:cubicBezTo>
                      <a:pt x="378438" y="233962"/>
                      <a:pt x="756877" y="-8725"/>
                      <a:pt x="1198709" y="240"/>
                    </a:cubicBezTo>
                    <a:cubicBezTo>
                      <a:pt x="1640541" y="9205"/>
                      <a:pt x="2145766" y="269821"/>
                      <a:pt x="2650992" y="530438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B225AC3-6E48-42E2-A98D-528A0E139AE9}"/>
                  </a:ext>
                </a:extLst>
              </p:cNvPr>
              <p:cNvSpPr/>
              <p:nvPr/>
            </p:nvSpPr>
            <p:spPr>
              <a:xfrm>
                <a:off x="2796988" y="2966702"/>
                <a:ext cx="2650992" cy="514955"/>
              </a:xfrm>
              <a:custGeom>
                <a:avLst/>
                <a:gdLst>
                  <a:gd name="connsiteX0" fmla="*/ 2781620 w 2781620"/>
                  <a:gd name="connsiteY0" fmla="*/ 0 h 514955"/>
                  <a:gd name="connsiteX1" fmla="*/ 1483018 w 2781620"/>
                  <a:gd name="connsiteY1" fmla="*/ 514831 h 514955"/>
                  <a:gd name="connsiteX2" fmla="*/ 0 w 2781620"/>
                  <a:gd name="connsiteY2" fmla="*/ 38421 h 51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81620" h="514955">
                    <a:moveTo>
                      <a:pt x="2781620" y="0"/>
                    </a:moveTo>
                    <a:cubicBezTo>
                      <a:pt x="2364120" y="254214"/>
                      <a:pt x="1946621" y="508428"/>
                      <a:pt x="1483018" y="514831"/>
                    </a:cubicBezTo>
                    <a:cubicBezTo>
                      <a:pt x="1019415" y="521234"/>
                      <a:pt x="509707" y="279827"/>
                      <a:pt x="0" y="38421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F245DC43-2F8C-4BBC-924C-7CAFD9957FF3}"/>
                      </a:ext>
                    </a:extLst>
                  </p:cNvPr>
                  <p:cNvSpPr/>
                  <p:nvPr/>
                </p:nvSpPr>
                <p:spPr>
                  <a:xfrm>
                    <a:off x="2789577" y="1428772"/>
                    <a:ext cx="239851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/>
                      <a:t>c</a:t>
                    </a:r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≥2</m:t>
                        </m:r>
                      </m:oMath>
                    </a14:m>
                    <a:r>
                      <a:rPr lang="en-US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out:=x, x≔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∅</m:t>
                        </m:r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61663339-CECC-44D2-B770-885260A735A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9577" y="1428772"/>
                    <a:ext cx="2398516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13115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75DB7769-04A0-4DA1-A45E-917FFDC765DF}"/>
                      </a:ext>
                    </a:extLst>
                  </p:cNvPr>
                  <p:cNvSpPr/>
                  <p:nvPr/>
                </p:nvSpPr>
                <p:spPr>
                  <a:xfrm>
                    <a:off x="3287962" y="3427942"/>
                    <a:ext cx="166904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dirty="0"/>
                      <a:t>in?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x:=in, c:=0</a:t>
                    </a:r>
                  </a:p>
                </p:txBody>
              </p:sp>
            </mc:Choice>
            <mc:Fallback xmlns=""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75DB7769-04A0-4DA1-A45E-917FFDC765D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87962" y="3427942"/>
                    <a:ext cx="1669047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920" t="-9836" r="-2555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FB3790E3-F33B-4AEE-ACF8-B96D6FAB1F8F}"/>
                  </a:ext>
                </a:extLst>
              </p:cNvPr>
              <p:cNvCxnSpPr>
                <a:cxnSpLocks/>
                <a:endCxn id="10" idx="2"/>
              </p:cNvCxnSpPr>
              <p:nvPr/>
            </p:nvCxnSpPr>
            <p:spPr>
              <a:xfrm>
                <a:off x="1244813" y="2602144"/>
                <a:ext cx="1074420" cy="2"/>
              </a:xfrm>
              <a:prstGeom prst="straightConnector1">
                <a:avLst/>
              </a:prstGeom>
              <a:noFill/>
              <a:ln w="25400">
                <a:solidFill>
                  <a:schemeClr val="accent6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E7E7F1-140D-434B-AE5A-93DFC6DD1700}"/>
                  </a:ext>
                </a:extLst>
              </p:cNvPr>
              <p:cNvSpPr/>
              <p:nvPr/>
            </p:nvSpPr>
            <p:spPr>
              <a:xfrm>
                <a:off x="1382512" y="2204154"/>
                <a:ext cx="5774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/>
                  <a:t>c:=0</a:t>
                </a:r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58DF2C5-B315-446D-9F4A-C22387F29F28}"/>
                </a:ext>
              </a:extLst>
            </p:cNvPr>
            <p:cNvSpPr/>
            <p:nvPr/>
          </p:nvSpPr>
          <p:spPr>
            <a:xfrm>
              <a:off x="5033042" y="2561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81E219B-3105-4BD2-AAA5-9D7A873FA917}"/>
              </a:ext>
            </a:extLst>
          </p:cNvPr>
          <p:cNvSpPr/>
          <p:nvPr/>
        </p:nvSpPr>
        <p:spPr>
          <a:xfrm>
            <a:off x="5014597" y="2192514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in?</a:t>
            </a:r>
          </a:p>
        </p:txBody>
      </p:sp>
    </p:spTree>
    <p:extLst>
      <p:ext uri="{BB962C8B-B14F-4D97-AF65-F5344CB8AC3E}">
        <p14:creationId xmlns:p14="http://schemas.microsoft.com/office/powerpoint/2010/main" val="161315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E23DE3D-B7B9-48C7-A01E-6025CC7ED4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59628" y="1582911"/>
                <a:ext cx="5973674" cy="382664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Add clock invariant:</a:t>
                </a:r>
              </a:p>
              <a:p>
                <a:pPr marL="0" indent="0">
                  <a:buNone/>
                </a:pPr>
                <a:r>
                  <a:rPr lang="en-US" dirty="0"/>
                  <a:t>	(mode==full)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(c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3)</a:t>
                </a:r>
              </a:p>
              <a:p>
                <a:r>
                  <a:rPr lang="en-US" dirty="0"/>
                  <a:t>Forces process to leave mode full if c becomes greater than 3</a:t>
                </a:r>
              </a:p>
              <a:p>
                <a:r>
                  <a:rPr lang="en-US" dirty="0"/>
                  <a:t>Staying in mode full when c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r>
                  <a:rPr lang="en-US" dirty="0"/>
                  <a:t> would violate the clock invariant</a:t>
                </a:r>
              </a:p>
              <a:p>
                <a:r>
                  <a:rPr lang="en-US" dirty="0"/>
                  <a:t>Useful construct to limit how long a process stays in a certain mode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E23DE3D-B7B9-48C7-A01E-6025CC7ED4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59628" y="1582911"/>
                <a:ext cx="5973674" cy="3826649"/>
              </a:xfrm>
              <a:blipFill>
                <a:blip r:embed="rId2"/>
                <a:stretch>
                  <a:fillRect l="-1224" t="-2871" r="-2347" b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94841-FDAA-46B6-8D78-20E01E90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29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32E266-78EB-4619-8FF5-A83FEBCF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invariants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C52D46-491E-4658-91F6-DC796CCC058A}"/>
              </a:ext>
            </a:extLst>
          </p:cNvPr>
          <p:cNvGrpSpPr/>
          <p:nvPr/>
        </p:nvGrpSpPr>
        <p:grpSpPr>
          <a:xfrm>
            <a:off x="314511" y="1810435"/>
            <a:ext cx="5104700" cy="2293032"/>
            <a:chOff x="314511" y="1810435"/>
            <a:chExt cx="5104700" cy="22930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8BF0214-0C7C-45FE-9059-0ADE022D8164}"/>
                </a:ext>
              </a:extLst>
            </p:cNvPr>
            <p:cNvGrpSpPr/>
            <p:nvPr/>
          </p:nvGrpSpPr>
          <p:grpSpPr>
            <a:xfrm>
              <a:off x="314511" y="1810435"/>
              <a:ext cx="4851187" cy="2293032"/>
              <a:chOff x="1244813" y="1428772"/>
              <a:chExt cx="4851187" cy="2293032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110638F-2AFA-41D9-8C50-79E94F55B504}"/>
                  </a:ext>
                </a:extLst>
              </p:cNvPr>
              <p:cNvSpPr/>
              <p:nvPr/>
            </p:nvSpPr>
            <p:spPr>
              <a:xfrm>
                <a:off x="2319233" y="2290134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empty</a:t>
                </a:r>
                <a:endParaRPr lang="en-US" baseline="-25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EB505993-EA7E-40A3-8AA1-6C53E43A92B2}"/>
                      </a:ext>
                    </a:extLst>
                  </p:cNvPr>
                  <p:cNvSpPr/>
                  <p:nvPr/>
                </p:nvSpPr>
                <p:spPr>
                  <a:xfrm>
                    <a:off x="5269414" y="2290133"/>
                    <a:ext cx="826586" cy="624023"/>
                  </a:xfrm>
                  <a:prstGeom prst="ellipse">
                    <a:avLst/>
                  </a:prstGeom>
                  <a:ln w="25400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full</a:t>
                    </a:r>
                  </a:p>
                  <a:p>
                    <a:pPr algn="ctr"/>
                    <a:r>
                      <a:rPr lang="en-US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c </a:t>
                    </a:r>
                    <a14:m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a14:m>
                    <a:endParaRPr lang="en-US" b="1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EB505993-EA7E-40A3-8AA1-6C53E43A92B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69414" y="2290133"/>
                    <a:ext cx="826586" cy="624023"/>
                  </a:xfrm>
                  <a:prstGeom prst="ellipse">
                    <a:avLst/>
                  </a:prstGeom>
                  <a:blipFill>
                    <a:blip r:embed="rId3"/>
                    <a:stretch>
                      <a:fillRect t="-5607" b="-13084"/>
                    </a:stretch>
                  </a:blipFill>
                  <a:ln w="25400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4E87C97-E5EB-4633-BDE3-FBC1B01F82C8}"/>
                  </a:ext>
                </a:extLst>
              </p:cNvPr>
              <p:cNvSpPr/>
              <p:nvPr/>
            </p:nvSpPr>
            <p:spPr>
              <a:xfrm>
                <a:off x="2796988" y="1805508"/>
                <a:ext cx="2650992" cy="530438"/>
              </a:xfrm>
              <a:custGeom>
                <a:avLst/>
                <a:gdLst>
                  <a:gd name="connsiteX0" fmla="*/ 0 w 2650992"/>
                  <a:gd name="connsiteY0" fmla="*/ 476650 h 530438"/>
                  <a:gd name="connsiteX1" fmla="*/ 1198709 w 2650992"/>
                  <a:gd name="connsiteY1" fmla="*/ 240 h 530438"/>
                  <a:gd name="connsiteX2" fmla="*/ 2650992 w 2650992"/>
                  <a:gd name="connsiteY2" fmla="*/ 530438 h 53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0992" h="530438">
                    <a:moveTo>
                      <a:pt x="0" y="476650"/>
                    </a:moveTo>
                    <a:cubicBezTo>
                      <a:pt x="378438" y="233962"/>
                      <a:pt x="756877" y="-8725"/>
                      <a:pt x="1198709" y="240"/>
                    </a:cubicBezTo>
                    <a:cubicBezTo>
                      <a:pt x="1640541" y="9205"/>
                      <a:pt x="2145766" y="269821"/>
                      <a:pt x="2650992" y="530438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B225AC3-6E48-42E2-A98D-528A0E139AE9}"/>
                  </a:ext>
                </a:extLst>
              </p:cNvPr>
              <p:cNvSpPr/>
              <p:nvPr/>
            </p:nvSpPr>
            <p:spPr>
              <a:xfrm>
                <a:off x="2796988" y="2891232"/>
                <a:ext cx="2650992" cy="514955"/>
              </a:xfrm>
              <a:custGeom>
                <a:avLst/>
                <a:gdLst>
                  <a:gd name="connsiteX0" fmla="*/ 2781620 w 2781620"/>
                  <a:gd name="connsiteY0" fmla="*/ 0 h 514955"/>
                  <a:gd name="connsiteX1" fmla="*/ 1483018 w 2781620"/>
                  <a:gd name="connsiteY1" fmla="*/ 514831 h 514955"/>
                  <a:gd name="connsiteX2" fmla="*/ 0 w 2781620"/>
                  <a:gd name="connsiteY2" fmla="*/ 38421 h 51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81620" h="514955">
                    <a:moveTo>
                      <a:pt x="2781620" y="0"/>
                    </a:moveTo>
                    <a:cubicBezTo>
                      <a:pt x="2364120" y="254214"/>
                      <a:pt x="1946621" y="508428"/>
                      <a:pt x="1483018" y="514831"/>
                    </a:cubicBezTo>
                    <a:cubicBezTo>
                      <a:pt x="1019415" y="521234"/>
                      <a:pt x="509707" y="279827"/>
                      <a:pt x="0" y="38421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F245DC43-2F8C-4BBC-924C-7CAFD9957FF3}"/>
                      </a:ext>
                    </a:extLst>
                  </p:cNvPr>
                  <p:cNvSpPr/>
                  <p:nvPr/>
                </p:nvSpPr>
                <p:spPr>
                  <a:xfrm>
                    <a:off x="2789577" y="1428772"/>
                    <a:ext cx="239851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c</a:t>
                    </a:r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≥2</m:t>
                        </m:r>
                      </m:oMath>
                    </a14:m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out:=x, x≔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∅</m:t>
                        </m:r>
                      </m:oMath>
                    </a14:m>
                    <a:endParaRPr lang="en-US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F245DC43-2F8C-4BBC-924C-7CAFD9957FF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9577" y="1428772"/>
                    <a:ext cx="2398516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11475" b="-2295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75DB7769-04A0-4DA1-A45E-917FFDC765DF}"/>
                      </a:ext>
                    </a:extLst>
                  </p:cNvPr>
                  <p:cNvSpPr/>
                  <p:nvPr/>
                </p:nvSpPr>
                <p:spPr>
                  <a:xfrm>
                    <a:off x="3256704" y="3352472"/>
                    <a:ext cx="173156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in?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x:=in, c:=0</a:t>
                    </a:r>
                  </a:p>
                </p:txBody>
              </p:sp>
            </mc:Choice>
            <mc:Fallback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75DB7769-04A0-4DA1-A45E-917FFDC765D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6704" y="3352472"/>
                    <a:ext cx="1731564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3169" t="-11667" r="-2465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FB3790E3-F33B-4AEE-ACF8-B96D6FAB1F8F}"/>
                  </a:ext>
                </a:extLst>
              </p:cNvPr>
              <p:cNvCxnSpPr>
                <a:cxnSpLocks/>
                <a:endCxn id="10" idx="2"/>
              </p:cNvCxnSpPr>
              <p:nvPr/>
            </p:nvCxnSpPr>
            <p:spPr>
              <a:xfrm>
                <a:off x="1244813" y="2602144"/>
                <a:ext cx="1074420" cy="2"/>
              </a:xfrm>
              <a:prstGeom prst="straightConnector1">
                <a:avLst/>
              </a:prstGeom>
              <a:noFill/>
              <a:ln w="25400">
                <a:solidFill>
                  <a:schemeClr val="accent6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E7E7F1-140D-434B-AE5A-93DFC6DD1700}"/>
                  </a:ext>
                </a:extLst>
              </p:cNvPr>
              <p:cNvSpPr/>
              <p:nvPr/>
            </p:nvSpPr>
            <p:spPr>
              <a:xfrm>
                <a:off x="1369688" y="2204154"/>
                <a:ext cx="6030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c:=0</a:t>
                </a:r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58DF2C5-B315-446D-9F4A-C22387F29F28}"/>
                </a:ext>
              </a:extLst>
            </p:cNvPr>
            <p:cNvSpPr/>
            <p:nvPr/>
          </p:nvSpPr>
          <p:spPr>
            <a:xfrm>
              <a:off x="5033042" y="2561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81E219B-3105-4BD2-AAA5-9D7A873FA917}"/>
              </a:ext>
            </a:extLst>
          </p:cNvPr>
          <p:cNvSpPr/>
          <p:nvPr/>
        </p:nvSpPr>
        <p:spPr>
          <a:xfrm>
            <a:off x="5014597" y="2192514"/>
            <a:ext cx="474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in?</a:t>
            </a:r>
          </a:p>
        </p:txBody>
      </p:sp>
    </p:spTree>
    <p:extLst>
      <p:ext uri="{BB962C8B-B14F-4D97-AF65-F5344CB8AC3E}">
        <p14:creationId xmlns:p14="http://schemas.microsoft.com/office/powerpoint/2010/main" val="1374926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70AE76-0E3E-416D-B219-69F4DF6BD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Continuous-time Component (Algebraic)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DE1E1-FB12-42E6-83F4-D4A92256D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FFB3CE-BECA-4397-9E84-66CB07C0701A}"/>
              </a:ext>
            </a:extLst>
          </p:cNvPr>
          <p:cNvGrpSpPr/>
          <p:nvPr/>
        </p:nvGrpSpPr>
        <p:grpSpPr>
          <a:xfrm>
            <a:off x="2339203" y="1264296"/>
            <a:ext cx="6198639" cy="1626348"/>
            <a:chOff x="1962685" y="1291706"/>
            <a:chExt cx="6198639" cy="162634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465AD6-DA7C-4EC9-9784-6DBBEFD996BB}"/>
                </a:ext>
              </a:extLst>
            </p:cNvPr>
            <p:cNvSpPr/>
            <p:nvPr/>
          </p:nvSpPr>
          <p:spPr>
            <a:xfrm>
              <a:off x="3530173" y="1659758"/>
              <a:ext cx="2878311" cy="1258296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error = (x – </a:t>
              </a:r>
              <a:r>
                <a:rPr lang="en-US" sz="2400" dirty="0" err="1">
                  <a:solidFill>
                    <a:schemeClr val="tx1"/>
                  </a:solidFill>
                </a:rPr>
                <a:t>x</a:t>
              </a:r>
              <a:r>
                <a:rPr lang="en-US" sz="2400" baseline="-25000" dirty="0" err="1">
                  <a:solidFill>
                    <a:schemeClr val="tx1"/>
                  </a:solidFill>
                </a:rPr>
                <a:t>ref</a:t>
              </a:r>
              <a:r>
                <a:rPr lang="en-US" sz="2400" dirty="0">
                  <a:solidFill>
                    <a:schemeClr val="tx1"/>
                  </a:solidFill>
                </a:rPr>
                <a:t>)</a:t>
              </a:r>
              <a:endParaRPr lang="en-US" sz="2400" baseline="-25000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1B1E90A-88F5-4251-AEDF-E8740E76F642}"/>
                </a:ext>
              </a:extLst>
            </p:cNvPr>
            <p:cNvCxnSpPr>
              <a:cxnSpLocks/>
            </p:cNvCxnSpPr>
            <p:nvPr/>
          </p:nvCxnSpPr>
          <p:spPr>
            <a:xfrm>
              <a:off x="6435787" y="2188248"/>
              <a:ext cx="654078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A44EF87-DDCC-4F54-95BA-383EA59364CE}"/>
                </a:ext>
              </a:extLst>
            </p:cNvPr>
            <p:cNvCxnSpPr>
              <a:cxnSpLocks/>
            </p:cNvCxnSpPr>
            <p:nvPr/>
          </p:nvCxnSpPr>
          <p:spPr>
            <a:xfrm>
              <a:off x="2415796" y="1897430"/>
              <a:ext cx="1114377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3075C8-262C-4ACC-B2FC-6A47931F253F}"/>
                </a:ext>
              </a:extLst>
            </p:cNvPr>
            <p:cNvSpPr txBox="1"/>
            <p:nvPr/>
          </p:nvSpPr>
          <p:spPr>
            <a:xfrm>
              <a:off x="1962685" y="1291706"/>
              <a:ext cx="973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/>
                <a:t>real </a:t>
              </a:r>
              <a:r>
                <a:rPr lang="en-US" sz="2800" dirty="0">
                  <a:solidFill>
                    <a:srgbClr val="FF0000"/>
                  </a:solidFill>
                </a:rPr>
                <a:t>x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CD15DAD-1397-4993-BB61-4FEEDB36A126}"/>
                </a:ext>
              </a:extLst>
            </p:cNvPr>
            <p:cNvCxnSpPr>
              <a:cxnSpLocks/>
            </p:cNvCxnSpPr>
            <p:nvPr/>
          </p:nvCxnSpPr>
          <p:spPr>
            <a:xfrm>
              <a:off x="2455008" y="2553873"/>
              <a:ext cx="1114377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8A7CA3-A218-4F1F-AC9C-D2441A75416A}"/>
                </a:ext>
              </a:extLst>
            </p:cNvPr>
            <p:cNvSpPr txBox="1"/>
            <p:nvPr/>
          </p:nvSpPr>
          <p:spPr>
            <a:xfrm>
              <a:off x="2001897" y="1984477"/>
              <a:ext cx="12438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/>
                <a:t>real </a:t>
              </a:r>
              <a:r>
                <a:rPr lang="en-US" sz="2800" dirty="0" err="1">
                  <a:solidFill>
                    <a:srgbClr val="FF0000"/>
                  </a:solidFill>
                </a:rPr>
                <a:t>x</a:t>
              </a:r>
              <a:r>
                <a:rPr lang="en-US" sz="2800" baseline="-25000" dirty="0" err="1">
                  <a:solidFill>
                    <a:srgbClr val="FF0000"/>
                  </a:solidFill>
                </a:rPr>
                <a:t>ref</a:t>
              </a:r>
              <a:endParaRPr lang="en-US" sz="2800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712067-927B-4F55-9D66-32839A55E175}"/>
                </a:ext>
              </a:extLst>
            </p:cNvPr>
            <p:cNvSpPr txBox="1"/>
            <p:nvPr/>
          </p:nvSpPr>
          <p:spPr>
            <a:xfrm>
              <a:off x="6606988" y="1493412"/>
              <a:ext cx="15543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/>
                <a:t>real </a:t>
              </a:r>
              <a:r>
                <a:rPr lang="en-US" sz="2800" dirty="0">
                  <a:solidFill>
                    <a:srgbClr val="FF0000"/>
                  </a:solidFill>
                </a:rPr>
                <a:t>error</a:t>
              </a:r>
            </a:p>
          </p:txBody>
        </p:sp>
      </p:grp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5E89BD24-6061-43FF-ADD7-0851A0385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3054953"/>
            <a:ext cx="11699087" cy="2629087"/>
          </a:xfrm>
        </p:spPr>
        <p:txBody>
          <a:bodyPr>
            <a:normAutofit fontScale="92500"/>
          </a:bodyPr>
          <a:lstStyle/>
          <a:p>
            <a:r>
              <a:rPr lang="en-US" dirty="0"/>
              <a:t>Input variables: x and </a:t>
            </a:r>
            <a:r>
              <a:rPr lang="en-US" dirty="0" err="1"/>
              <a:t>x</a:t>
            </a:r>
            <a:r>
              <a:rPr lang="en-US" baseline="-25000" dirty="0" err="1"/>
              <a:t>ref</a:t>
            </a:r>
            <a:r>
              <a:rPr lang="en-US" baseline="-25000" dirty="0"/>
              <a:t> </a:t>
            </a:r>
            <a:r>
              <a:rPr lang="en-US" dirty="0"/>
              <a:t>of type real, Output variable: error of type real</a:t>
            </a:r>
          </a:p>
          <a:p>
            <a:r>
              <a:rPr lang="en-US" dirty="0"/>
              <a:t>No state variables</a:t>
            </a:r>
          </a:p>
          <a:p>
            <a:r>
              <a:rPr lang="en-US" dirty="0"/>
              <a:t>Signals: Assignments of values to variables as a function of time</a:t>
            </a:r>
          </a:p>
          <a:p>
            <a:r>
              <a:rPr lang="en-US" dirty="0"/>
              <a:t>At each time t, error(t) = x(t) – </a:t>
            </a:r>
            <a:r>
              <a:rPr lang="en-US" dirty="0" err="1"/>
              <a:t>x</a:t>
            </a:r>
            <a:r>
              <a:rPr lang="en-US" baseline="-25000" dirty="0" err="1"/>
              <a:t>ref</a:t>
            </a:r>
            <a:r>
              <a:rPr lang="en-US" dirty="0"/>
              <a:t>(t)</a:t>
            </a:r>
          </a:p>
          <a:p>
            <a:r>
              <a:rPr lang="en-US" dirty="0" err="1"/>
              <a:t>Input/Output</a:t>
            </a:r>
            <a:r>
              <a:rPr lang="en-US" dirty="0"/>
              <a:t> relation expressed algebraically instead of as an assignment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6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747A0BC-A400-4562-9B2A-3377EBB296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332703"/>
                <a:ext cx="7876779" cy="436324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Each mode is a guard-enabled task; if guard is true, task is executed</a:t>
                </a:r>
              </a:p>
              <a:p>
                <a:pPr lvl="1"/>
                <a:r>
                  <a:rPr lang="en-US" sz="2400" dirty="0"/>
                  <a:t>Going from one mode to another is a task switch</a:t>
                </a:r>
              </a:p>
              <a:p>
                <a:r>
                  <a:rPr lang="en-US" dirty="0"/>
                  <a:t>Checking if process leaves mode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goes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depends on if incoming </a:t>
                </a:r>
                <a:r>
                  <a:rPr lang="en-US" i="1" dirty="0"/>
                  <a:t>guard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/>
                  <a:t> is true</a:t>
                </a:r>
              </a:p>
              <a:p>
                <a:r>
                  <a:rPr lang="en-US" dirty="0"/>
                  <a:t>Staying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does not/should not depend on the </a:t>
                </a:r>
                <a:r>
                  <a:rPr lang="en-US" i="1" dirty="0"/>
                  <a:t>guard </a:t>
                </a:r>
                <a:r>
                  <a:rPr lang="en-US" dirty="0"/>
                  <a:t>of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i="1" dirty="0"/>
              </a:p>
              <a:p>
                <a:r>
                  <a:rPr lang="en-US" dirty="0"/>
                  <a:t>So, we use invariants:</a:t>
                </a:r>
              </a:p>
              <a:p>
                <a:pPr lvl="1"/>
                <a:r>
                  <a:rPr lang="en-US" dirty="0"/>
                  <a:t>a condition always checked in a given mode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747A0BC-A400-4562-9B2A-3377EBB296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332703"/>
                <a:ext cx="7876779" cy="4363247"/>
              </a:xfrm>
              <a:blipFill>
                <a:blip r:embed="rId2"/>
                <a:stretch>
                  <a:fillRect l="-929" t="-2378" r="-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DED05BE-D1EA-4F1F-8FCA-F6888CD21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model using invariants and guards?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BF7A8-B764-439E-8F64-A48DB998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30</a:t>
            </a:fld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A06F97-8131-420F-83CF-1B87827C5738}"/>
              </a:ext>
            </a:extLst>
          </p:cNvPr>
          <p:cNvGrpSpPr/>
          <p:nvPr/>
        </p:nvGrpSpPr>
        <p:grpSpPr>
          <a:xfrm>
            <a:off x="8669020" y="3715765"/>
            <a:ext cx="2533915" cy="1873250"/>
            <a:chOff x="8637270" y="3190292"/>
            <a:chExt cx="2533915" cy="18732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41EF0404-5024-438C-B5F9-42D7743DD968}"/>
                    </a:ext>
                  </a:extLst>
                </p:cNvPr>
                <p:cNvSpPr/>
                <p:nvPr/>
              </p:nvSpPr>
              <p:spPr>
                <a:xfrm>
                  <a:off x="9558690" y="3190292"/>
                  <a:ext cx="685800" cy="628650"/>
                </a:xfrm>
                <a:prstGeom prst="ellipse">
                  <a:avLst/>
                </a:prstGeom>
                <a:ln w="31750">
                  <a:solidFill>
                    <a:schemeClr val="accent6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41EF0404-5024-438C-B5F9-42D7743DD96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8690" y="3190292"/>
                  <a:ext cx="685800" cy="628650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1750">
                  <a:solidFill>
                    <a:schemeClr val="accent6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837BDADC-7071-4E57-A3A3-362DF42B54BA}"/>
                    </a:ext>
                  </a:extLst>
                </p:cNvPr>
                <p:cNvSpPr/>
                <p:nvPr/>
              </p:nvSpPr>
              <p:spPr>
                <a:xfrm>
                  <a:off x="9588455" y="4434892"/>
                  <a:ext cx="685800" cy="628650"/>
                </a:xfrm>
                <a:prstGeom prst="ellipse">
                  <a:avLst/>
                </a:prstGeom>
                <a:ln w="31750">
                  <a:solidFill>
                    <a:schemeClr val="accent6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837BDADC-7071-4E57-A3A3-362DF42B54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88455" y="4434892"/>
                  <a:ext cx="685800" cy="628650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1750">
                  <a:solidFill>
                    <a:schemeClr val="accent6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470A6D7-FAD1-4C4E-8CDD-2CBF86817082}"/>
                </a:ext>
              </a:extLst>
            </p:cNvPr>
            <p:cNvSpPr/>
            <p:nvPr/>
          </p:nvSpPr>
          <p:spPr>
            <a:xfrm>
              <a:off x="10267896" y="3536367"/>
              <a:ext cx="431800" cy="1181100"/>
            </a:xfrm>
            <a:custGeom>
              <a:avLst/>
              <a:gdLst>
                <a:gd name="connsiteX0" fmla="*/ 0 w 431800"/>
                <a:gd name="connsiteY0" fmla="*/ 0 h 1181100"/>
                <a:gd name="connsiteX1" fmla="*/ 431800 w 431800"/>
                <a:gd name="connsiteY1" fmla="*/ 584200 h 1181100"/>
                <a:gd name="connsiteX2" fmla="*/ 0 w 431800"/>
                <a:gd name="connsiteY2" fmla="*/ 118110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800" h="1181100">
                  <a:moveTo>
                    <a:pt x="0" y="0"/>
                  </a:moveTo>
                  <a:cubicBezTo>
                    <a:pt x="215900" y="193675"/>
                    <a:pt x="431800" y="387350"/>
                    <a:pt x="431800" y="584200"/>
                  </a:cubicBezTo>
                  <a:cubicBezTo>
                    <a:pt x="431800" y="781050"/>
                    <a:pt x="215900" y="981075"/>
                    <a:pt x="0" y="1181100"/>
                  </a:cubicBezTo>
                </a:path>
              </a:pathLst>
            </a:custGeom>
            <a:noFill/>
            <a:ln w="3175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7F6A069-D3C9-4E20-AB72-EB09CB12017D}"/>
                </a:ext>
              </a:extLst>
            </p:cNvPr>
            <p:cNvSpPr/>
            <p:nvPr/>
          </p:nvSpPr>
          <p:spPr>
            <a:xfrm flipH="1">
              <a:off x="9126890" y="3568117"/>
              <a:ext cx="431800" cy="1181100"/>
            </a:xfrm>
            <a:custGeom>
              <a:avLst/>
              <a:gdLst>
                <a:gd name="connsiteX0" fmla="*/ 0 w 431800"/>
                <a:gd name="connsiteY0" fmla="*/ 0 h 1181100"/>
                <a:gd name="connsiteX1" fmla="*/ 431800 w 431800"/>
                <a:gd name="connsiteY1" fmla="*/ 584200 h 1181100"/>
                <a:gd name="connsiteX2" fmla="*/ 0 w 431800"/>
                <a:gd name="connsiteY2" fmla="*/ 118110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800" h="1181100">
                  <a:moveTo>
                    <a:pt x="0" y="0"/>
                  </a:moveTo>
                  <a:cubicBezTo>
                    <a:pt x="215900" y="193675"/>
                    <a:pt x="431800" y="387350"/>
                    <a:pt x="431800" y="584200"/>
                  </a:cubicBezTo>
                  <a:cubicBezTo>
                    <a:pt x="431800" y="781050"/>
                    <a:pt x="215900" y="981075"/>
                    <a:pt x="0" y="1181100"/>
                  </a:cubicBezTo>
                </a:path>
              </a:pathLst>
            </a:custGeom>
            <a:noFill/>
            <a:ln w="3175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B0D1BCD-0F71-43A8-B4EA-4415912A608A}"/>
                    </a:ext>
                  </a:extLst>
                </p:cNvPr>
                <p:cNvSpPr txBox="1"/>
                <p:nvPr/>
              </p:nvSpPr>
              <p:spPr>
                <a:xfrm>
                  <a:off x="10698427" y="3867638"/>
                  <a:ext cx="4727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B0D1BCD-0F71-43A8-B4EA-4415912A60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98427" y="3867638"/>
                  <a:ext cx="472758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35BC1A5-C8F3-4DDF-A56D-67C5A83294AD}"/>
                    </a:ext>
                  </a:extLst>
                </p:cNvPr>
                <p:cNvSpPr txBox="1"/>
                <p:nvPr/>
              </p:nvSpPr>
              <p:spPr>
                <a:xfrm>
                  <a:off x="8637270" y="3925089"/>
                  <a:ext cx="4780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35BC1A5-C8F3-4DDF-A56D-67C5A83294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37270" y="3925089"/>
                  <a:ext cx="478080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18610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68FF9D8-EF03-4447-B544-DA8F752012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30350" y="1332703"/>
                <a:ext cx="7335418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Model with one input channel and two output channels: out</a:t>
                </a:r>
                <a:r>
                  <a:rPr lang="en-US" baseline="-25000" dirty="0"/>
                  <a:t>1 </a:t>
                </a:r>
                <a:r>
                  <a:rPr lang="en-US" dirty="0"/>
                  <a:t>and out</a:t>
                </a:r>
                <a:r>
                  <a:rPr lang="en-US" baseline="-25000" dirty="0"/>
                  <a:t>2</a:t>
                </a:r>
                <a:endParaRPr lang="en-US" dirty="0"/>
              </a:p>
              <a:p>
                <a:r>
                  <a:rPr lang="en-US" dirty="0"/>
                  <a:t>Clock c tracks time elapsed since occurrence of the input task execution</a:t>
                </a:r>
              </a:p>
              <a:p>
                <a:r>
                  <a:rPr lang="en-US" dirty="0"/>
                  <a:t>Clock d tracks time elapsed since occurrence of output task for out</a:t>
                </a:r>
                <a:r>
                  <a:rPr lang="en-US" baseline="-25000" dirty="0"/>
                  <a:t>1</a:t>
                </a:r>
              </a:p>
              <a:p>
                <a:r>
                  <a:rPr lang="en-US" dirty="0"/>
                  <a:t>Behavior of process: If input event occurs at some time t, then process issues output </a:t>
                </a:r>
                <a:r>
                  <a:rPr lang="en-US" dirty="0">
                    <a:solidFill>
                      <a:srgbClr val="FF0000"/>
                    </a:solidFill>
                  </a:rPr>
                  <a:t>#</a:t>
                </a:r>
                <a:r>
                  <a:rPr lang="en-US" dirty="0"/>
                  <a:t> on out</a:t>
                </a:r>
                <a:r>
                  <a:rPr lang="en-US" baseline="-25000" dirty="0"/>
                  <a:t>1 </a:t>
                </a:r>
                <a:r>
                  <a:rPr lang="en-US" dirty="0"/>
                  <a:t>some time t’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dirty="0"/>
                  <a:t> [t,t+1] and then issues output </a:t>
                </a:r>
                <a:r>
                  <a:rPr lang="en-US" dirty="0">
                    <a:solidFill>
                      <a:srgbClr val="7030A0"/>
                    </a:solidFill>
                  </a:rPr>
                  <a:t>* </a:t>
                </a:r>
                <a:r>
                  <a:rPr lang="en-US" dirty="0"/>
                  <a:t>on out</a:t>
                </a:r>
                <a:r>
                  <a:rPr lang="en-US" baseline="-25000" dirty="0"/>
                  <a:t>2 </a:t>
                </a:r>
                <a:r>
                  <a:rPr lang="en-US" dirty="0"/>
                  <a:t>at time t’’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dirty="0"/>
                  <a:t> [t’+1, t+2]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68FF9D8-EF03-4447-B544-DA8F752012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30350" y="1332703"/>
                <a:ext cx="7335418" cy="4351338"/>
              </a:xfrm>
              <a:blipFill>
                <a:blip r:embed="rId2"/>
                <a:stretch>
                  <a:fillRect l="-998" t="-3506" r="-1995" b="-1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04B9EF8-CE9D-40AF-AC47-A35F905E1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with two clocks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59513-FEC4-4FD1-93CC-E9123F33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31</a:t>
            </a:fld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F40D095-0DB9-4789-B098-E7E97DD04C28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158216" y="2475405"/>
            <a:ext cx="0" cy="746004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271A43E-C1E7-4DCD-A334-605935735CE5}"/>
                  </a:ext>
                </a:extLst>
              </p:cNvPr>
              <p:cNvSpPr/>
              <p:nvPr/>
            </p:nvSpPr>
            <p:spPr>
              <a:xfrm>
                <a:off x="1532237" y="3221409"/>
                <a:ext cx="1251958" cy="878709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wait1</a:t>
                </a:r>
              </a:p>
              <a:p>
                <a:pPr algn="ctr"/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1</a:t>
                </a:r>
                <a:r>
                  <a:rPr lang="en-US" sz="2400" baseline="-25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271A43E-C1E7-4DCD-A334-605935735C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237" y="3221409"/>
                <a:ext cx="1251958" cy="878709"/>
              </a:xfrm>
              <a:prstGeom prst="ellipse">
                <a:avLst/>
              </a:prstGeom>
              <a:blipFill>
                <a:blip r:embed="rId3"/>
                <a:stretch>
                  <a:fillRect t="-671" b="-10738"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A0729A-C41B-4724-A3E7-59FE3D02C239}"/>
              </a:ext>
            </a:extLst>
          </p:cNvPr>
          <p:cNvCxnSpPr>
            <a:cxnSpLocks/>
            <a:stCxn id="9" idx="4"/>
            <a:endCxn id="14" idx="0"/>
          </p:cNvCxnSpPr>
          <p:nvPr/>
        </p:nvCxnSpPr>
        <p:spPr>
          <a:xfrm>
            <a:off x="2158216" y="4100118"/>
            <a:ext cx="0" cy="766992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13A0FC-07FE-43A0-AF16-A58652F7AA17}"/>
              </a:ext>
            </a:extLst>
          </p:cNvPr>
          <p:cNvSpPr/>
          <p:nvPr/>
        </p:nvSpPr>
        <p:spPr>
          <a:xfrm>
            <a:off x="2700613" y="2204970"/>
            <a:ext cx="661361" cy="2902645"/>
          </a:xfrm>
          <a:custGeom>
            <a:avLst/>
            <a:gdLst>
              <a:gd name="connsiteX0" fmla="*/ 0 w 222837"/>
              <a:gd name="connsiteY0" fmla="*/ 2474259 h 2474259"/>
              <a:gd name="connsiteX1" fmla="*/ 222837 w 222837"/>
              <a:gd name="connsiteY1" fmla="*/ 1091132 h 2474259"/>
              <a:gd name="connsiteX2" fmla="*/ 0 w 222837"/>
              <a:gd name="connsiteY2" fmla="*/ 0 h 247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837" h="2474259">
                <a:moveTo>
                  <a:pt x="0" y="2474259"/>
                </a:moveTo>
                <a:cubicBezTo>
                  <a:pt x="111418" y="1988883"/>
                  <a:pt x="222837" y="1503508"/>
                  <a:pt x="222837" y="1091132"/>
                </a:cubicBezTo>
                <a:cubicBezTo>
                  <a:pt x="222837" y="678756"/>
                  <a:pt x="111418" y="339378"/>
                  <a:pt x="0" y="0"/>
                </a:cubicBezTo>
              </a:path>
            </a:pathLst>
          </a:custGeom>
          <a:noFill/>
          <a:ln w="254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485B20F-9BF1-4137-BA8A-FE9CB23658F9}"/>
              </a:ext>
            </a:extLst>
          </p:cNvPr>
          <p:cNvSpPr/>
          <p:nvPr/>
        </p:nvSpPr>
        <p:spPr>
          <a:xfrm>
            <a:off x="1532237" y="1584058"/>
            <a:ext cx="1251958" cy="878709"/>
          </a:xfrm>
          <a:prstGeom prst="ellipse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idle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8EBF852-EC96-4EAB-9CAA-3B4072F69D51}"/>
                  </a:ext>
                </a:extLst>
              </p:cNvPr>
              <p:cNvSpPr/>
              <p:nvPr/>
            </p:nvSpPr>
            <p:spPr>
              <a:xfrm>
                <a:off x="1532237" y="4867110"/>
                <a:ext cx="1251958" cy="878709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Wait2</a:t>
                </a:r>
              </a:p>
              <a:p>
                <a:pPr algn="ctr"/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</a:p>
            </p:txBody>
          </p:sp>
        </mc:Choice>
        <mc:Fallback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8EBF852-EC96-4EAB-9CAA-3B4072F69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237" y="4867110"/>
                <a:ext cx="1251958" cy="878709"/>
              </a:xfrm>
              <a:prstGeom prst="ellipse">
                <a:avLst/>
              </a:prstGeom>
              <a:blipFill>
                <a:blip r:embed="rId4"/>
                <a:stretch>
                  <a:fillRect t="-671" b="-10738"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2380890-901F-4A25-824A-FFCB4AB7A71F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599355" y="2023413"/>
            <a:ext cx="932882" cy="0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688D912-EFE7-4279-8CA1-C79B49425F75}"/>
              </a:ext>
            </a:extLst>
          </p:cNvPr>
          <p:cNvSpPr txBox="1"/>
          <p:nvPr/>
        </p:nvSpPr>
        <p:spPr>
          <a:xfrm>
            <a:off x="326232" y="1094366"/>
            <a:ext cx="1246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clock </a:t>
            </a:r>
            <a:r>
              <a:rPr lang="en-US" sz="2800" dirty="0" err="1"/>
              <a:t>c,d</a:t>
            </a:r>
            <a:r>
              <a:rPr lang="en-US" sz="2800" dirty="0"/>
              <a:t>:=0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B15730E-17CC-47C0-86FB-A2BADF00201E}"/>
                  </a:ext>
                </a:extLst>
              </p:cNvPr>
              <p:cNvSpPr txBox="1"/>
              <p:nvPr/>
            </p:nvSpPr>
            <p:spPr>
              <a:xfrm>
                <a:off x="681530" y="2538585"/>
                <a:ext cx="15215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in?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c:=0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B15730E-17CC-47C0-86FB-A2BADF002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30" y="2538585"/>
                <a:ext cx="1521570" cy="461665"/>
              </a:xfrm>
              <a:prstGeom prst="rect">
                <a:avLst/>
              </a:prstGeom>
              <a:blipFill>
                <a:blip r:embed="rId5"/>
                <a:stretch>
                  <a:fillRect l="-6426" t="-10526" r="-562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7B8EBE32-945E-42B0-8EDF-2A393B34DA99}"/>
              </a:ext>
            </a:extLst>
          </p:cNvPr>
          <p:cNvSpPr txBox="1"/>
          <p:nvPr/>
        </p:nvSpPr>
        <p:spPr>
          <a:xfrm>
            <a:off x="511498" y="4232579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out</a:t>
            </a:r>
            <a:r>
              <a:rPr lang="en-US" sz="2400" baseline="-25000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#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;d:=0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7D483BB-E199-416B-8BC4-B865D0C9B90D}"/>
                  </a:ext>
                </a:extLst>
              </p:cNvPr>
              <p:cNvSpPr txBox="1"/>
              <p:nvPr/>
            </p:nvSpPr>
            <p:spPr>
              <a:xfrm>
                <a:off x="3058740" y="4216831"/>
                <a:ext cx="12519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≥1→</m:t>
                    </m:r>
                  </m:oMath>
                </a14:m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out</a:t>
                </a:r>
                <a:r>
                  <a:rPr lang="en-US" sz="2400" baseline="-25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!</a:t>
                </a:r>
                <a:r>
                  <a:rPr lang="en-US" sz="2400" dirty="0">
                    <a:solidFill>
                      <a:srgbClr val="7030A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*</a:t>
                </a: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7D483BB-E199-416B-8BC4-B865D0C9B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740" y="4216831"/>
                <a:ext cx="1251958" cy="830997"/>
              </a:xfrm>
              <a:prstGeom prst="rect">
                <a:avLst/>
              </a:prstGeom>
              <a:blipFill>
                <a:blip r:embed="rId6"/>
                <a:stretch>
                  <a:fillRect l="-7805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209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B8DFF3-F065-4777-897D-46D5D1BC9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Composing Timed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F81E2-A330-430A-BF86-FA8B3E9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32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368F20-1A43-4925-90C3-A0F07EDEDAFA}"/>
              </a:ext>
            </a:extLst>
          </p:cNvPr>
          <p:cNvGrpSpPr/>
          <p:nvPr/>
        </p:nvGrpSpPr>
        <p:grpSpPr>
          <a:xfrm>
            <a:off x="260722" y="1530321"/>
            <a:ext cx="5104700" cy="1712720"/>
            <a:chOff x="314511" y="2114308"/>
            <a:chExt cx="5104700" cy="17127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F48EF32-F87A-44C5-81C6-C8830A079A34}"/>
                </a:ext>
              </a:extLst>
            </p:cNvPr>
            <p:cNvGrpSpPr/>
            <p:nvPr/>
          </p:nvGrpSpPr>
          <p:grpSpPr>
            <a:xfrm>
              <a:off x="314511" y="2114308"/>
              <a:ext cx="4851187" cy="1712720"/>
              <a:chOff x="1244813" y="1732645"/>
              <a:chExt cx="4851187" cy="171272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BC6ACFEE-AEA2-42A1-8BBF-46D680B397E7}"/>
                  </a:ext>
                </a:extLst>
              </p:cNvPr>
              <p:cNvSpPr/>
              <p:nvPr/>
            </p:nvSpPr>
            <p:spPr>
              <a:xfrm>
                <a:off x="2319233" y="2290134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empty</a:t>
                </a:r>
                <a:endParaRPr lang="en-US" baseline="-250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Oval 8">
                    <a:extLst>
                      <a:ext uri="{FF2B5EF4-FFF2-40B4-BE49-F238E27FC236}">
                        <a16:creationId xmlns:a16="http://schemas.microsoft.com/office/drawing/2014/main" id="{F4C0D8DD-8470-46A9-A380-8B46249730DF}"/>
                      </a:ext>
                    </a:extLst>
                  </p:cNvPr>
                  <p:cNvSpPr/>
                  <p:nvPr/>
                </p:nvSpPr>
                <p:spPr>
                  <a:xfrm>
                    <a:off x="5011206" y="2290133"/>
                    <a:ext cx="1084794" cy="624023"/>
                  </a:xfrm>
                  <a:prstGeom prst="ellipse">
                    <a:avLst/>
                  </a:prstGeom>
                  <a:ln w="25400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dirty="0"/>
                      <a:t>full</a:t>
                    </a:r>
                  </a:p>
                  <a:p>
                    <a:pPr algn="ctr"/>
                    <a:r>
                      <a:rPr lang="en-US" dirty="0">
                        <a:solidFill>
                          <a:schemeClr val="tx1"/>
                        </a:solidFill>
                      </a:rPr>
                      <a:t>c</a:t>
                    </a:r>
                    <a:r>
                      <a:rPr lang="en-US" baseline="-25000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Oval 8">
                    <a:extLst>
                      <a:ext uri="{FF2B5EF4-FFF2-40B4-BE49-F238E27FC236}">
                        <a16:creationId xmlns:a16="http://schemas.microsoft.com/office/drawing/2014/main" id="{F4C0D8DD-8470-46A9-A380-8B46249730D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11206" y="2290133"/>
                    <a:ext cx="1084794" cy="624023"/>
                  </a:xfrm>
                  <a:prstGeom prst="ellipse">
                    <a:avLst/>
                  </a:prstGeom>
                  <a:blipFill>
                    <a:blip r:embed="rId2"/>
                    <a:stretch>
                      <a:fillRect t="-3738" b="-14019"/>
                    </a:stretch>
                  </a:blipFill>
                  <a:ln w="25400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2C0A070-81DE-4A10-81D1-7BAF83B32F03}"/>
                  </a:ext>
                </a:extLst>
              </p:cNvPr>
              <p:cNvSpPr/>
              <p:nvPr/>
            </p:nvSpPr>
            <p:spPr>
              <a:xfrm>
                <a:off x="2866678" y="2156952"/>
                <a:ext cx="2581302" cy="156105"/>
              </a:xfrm>
              <a:custGeom>
                <a:avLst/>
                <a:gdLst>
                  <a:gd name="connsiteX0" fmla="*/ 0 w 2650992"/>
                  <a:gd name="connsiteY0" fmla="*/ 476650 h 530438"/>
                  <a:gd name="connsiteX1" fmla="*/ 1198709 w 2650992"/>
                  <a:gd name="connsiteY1" fmla="*/ 240 h 530438"/>
                  <a:gd name="connsiteX2" fmla="*/ 2650992 w 2650992"/>
                  <a:gd name="connsiteY2" fmla="*/ 530438 h 53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0992" h="530438">
                    <a:moveTo>
                      <a:pt x="0" y="476650"/>
                    </a:moveTo>
                    <a:cubicBezTo>
                      <a:pt x="378438" y="233962"/>
                      <a:pt x="756877" y="-8725"/>
                      <a:pt x="1198709" y="240"/>
                    </a:cubicBezTo>
                    <a:cubicBezTo>
                      <a:pt x="1640541" y="9205"/>
                      <a:pt x="2145766" y="269821"/>
                      <a:pt x="2650992" y="530438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0922FD1-7545-4CDD-990D-2CD8143EFB43}"/>
                  </a:ext>
                </a:extLst>
              </p:cNvPr>
              <p:cNvSpPr/>
              <p:nvPr/>
            </p:nvSpPr>
            <p:spPr>
              <a:xfrm>
                <a:off x="2796988" y="2891232"/>
                <a:ext cx="2650992" cy="156105"/>
              </a:xfrm>
              <a:custGeom>
                <a:avLst/>
                <a:gdLst>
                  <a:gd name="connsiteX0" fmla="*/ 2781620 w 2781620"/>
                  <a:gd name="connsiteY0" fmla="*/ 0 h 514955"/>
                  <a:gd name="connsiteX1" fmla="*/ 1483018 w 2781620"/>
                  <a:gd name="connsiteY1" fmla="*/ 514831 h 514955"/>
                  <a:gd name="connsiteX2" fmla="*/ 0 w 2781620"/>
                  <a:gd name="connsiteY2" fmla="*/ 38421 h 51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81620" h="514955">
                    <a:moveTo>
                      <a:pt x="2781620" y="0"/>
                    </a:moveTo>
                    <a:cubicBezTo>
                      <a:pt x="2364120" y="254214"/>
                      <a:pt x="1946621" y="508428"/>
                      <a:pt x="1483018" y="514831"/>
                    </a:cubicBezTo>
                    <a:cubicBezTo>
                      <a:pt x="1019415" y="521234"/>
                      <a:pt x="509707" y="279827"/>
                      <a:pt x="0" y="38421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0885E1B1-B20B-49B1-967C-62ED5221511A}"/>
                      </a:ext>
                    </a:extLst>
                  </p:cNvPr>
                  <p:cNvSpPr/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/>
                      <a:t>c</a:t>
                    </a:r>
                    <a:r>
                      <a:rPr lang="en-US" baseline="-25000" dirty="0"/>
                      <a:t>1</a:t>
                    </a:r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≥</m:t>
                        </m:r>
                      </m:oMath>
                    </a14:m>
                    <a:r>
                      <a:rPr lang="en-US" dirty="0"/>
                      <a:t>B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out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:=x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, x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≔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∅</m:t>
                        </m:r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0885E1B1-B20B-49B1-967C-62ED5221511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11475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C0F15C69-5F03-4ACA-9FF8-6D10292FEED5}"/>
                      </a:ext>
                    </a:extLst>
                  </p:cNvPr>
                  <p:cNvSpPr/>
                  <p:nvPr/>
                </p:nvSpPr>
                <p:spPr>
                  <a:xfrm>
                    <a:off x="3113339" y="3076033"/>
                    <a:ext cx="186461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dirty="0"/>
                      <a:t>in?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x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:=in, c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:=0</a:t>
                    </a:r>
                  </a:p>
                </p:txBody>
              </p:sp>
            </mc:Choice>
            <mc:Fallback xmlns=""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C0F15C69-5F03-4ACA-9FF8-6D10292FEED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13339" y="3076033"/>
                    <a:ext cx="1864614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307" t="-8197" r="-163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7D784C59-1D71-4CA9-B6B1-F3255D858A82}"/>
                  </a:ext>
                </a:extLst>
              </p:cNvPr>
              <p:cNvCxnSpPr>
                <a:cxnSpLocks/>
                <a:endCxn id="8" idx="2"/>
              </p:cNvCxnSpPr>
              <p:nvPr/>
            </p:nvCxnSpPr>
            <p:spPr>
              <a:xfrm>
                <a:off x="1244813" y="2602144"/>
                <a:ext cx="1074420" cy="2"/>
              </a:xfrm>
              <a:prstGeom prst="straightConnector1">
                <a:avLst/>
              </a:prstGeom>
              <a:noFill/>
              <a:ln w="25400">
                <a:solidFill>
                  <a:schemeClr val="accent6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788E677-4C36-43AD-BC67-99567EDF7D84}"/>
                  </a:ext>
                </a:extLst>
              </p:cNvPr>
              <p:cNvSpPr/>
              <p:nvPr/>
            </p:nvSpPr>
            <p:spPr>
              <a:xfrm>
                <a:off x="1343238" y="2204154"/>
                <a:ext cx="6559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/>
                  <a:t>c</a:t>
                </a:r>
                <a:r>
                  <a:rPr lang="en-US" baseline="-25000" dirty="0"/>
                  <a:t>1</a:t>
                </a:r>
                <a:r>
                  <a:rPr lang="en-US" dirty="0"/>
                  <a:t>:=0</a:t>
                </a:r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A36B603-50DF-41F9-B40C-3512B86BAA7F}"/>
                </a:ext>
              </a:extLst>
            </p:cNvPr>
            <p:cNvSpPr/>
            <p:nvPr/>
          </p:nvSpPr>
          <p:spPr>
            <a:xfrm>
              <a:off x="5033042" y="2561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441267-7B73-41AB-8FE8-F3BE67ACBADF}"/>
              </a:ext>
            </a:extLst>
          </p:cNvPr>
          <p:cNvGrpSpPr/>
          <p:nvPr/>
        </p:nvGrpSpPr>
        <p:grpSpPr>
          <a:xfrm>
            <a:off x="260722" y="3667773"/>
            <a:ext cx="5297784" cy="1712720"/>
            <a:chOff x="314511" y="2114308"/>
            <a:chExt cx="5297784" cy="171272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C75FE08-B340-4148-8E18-2C82E234A90D}"/>
                </a:ext>
              </a:extLst>
            </p:cNvPr>
            <p:cNvGrpSpPr/>
            <p:nvPr/>
          </p:nvGrpSpPr>
          <p:grpSpPr>
            <a:xfrm>
              <a:off x="314511" y="2114308"/>
              <a:ext cx="5070657" cy="1712720"/>
              <a:chOff x="1244813" y="1732645"/>
              <a:chExt cx="5070657" cy="171272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7A62D5A-B1DC-4C5C-BA40-C5C052253515}"/>
                  </a:ext>
                </a:extLst>
              </p:cNvPr>
              <p:cNvSpPr/>
              <p:nvPr/>
            </p:nvSpPr>
            <p:spPr>
              <a:xfrm>
                <a:off x="2319233" y="2290134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empty</a:t>
                </a:r>
                <a:endParaRPr lang="en-US" baseline="-250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9099F398-12BE-441C-9A04-BC579FC6DDCB}"/>
                      </a:ext>
                    </a:extLst>
                  </p:cNvPr>
                  <p:cNvSpPr/>
                  <p:nvPr/>
                </p:nvSpPr>
                <p:spPr>
                  <a:xfrm>
                    <a:off x="5127751" y="2290133"/>
                    <a:ext cx="1187719" cy="624023"/>
                  </a:xfrm>
                  <a:prstGeom prst="ellipse">
                    <a:avLst/>
                  </a:prstGeom>
                  <a:ln w="25400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dirty="0"/>
                      <a:t>full</a:t>
                    </a:r>
                  </a:p>
                  <a:p>
                    <a:pPr algn="ctr"/>
                    <a:r>
                      <a:rPr lang="en-US" dirty="0">
                        <a:solidFill>
                          <a:schemeClr val="tx1"/>
                        </a:solidFill>
                      </a:rPr>
                      <a:t>c</a:t>
                    </a:r>
                    <a:r>
                      <a:rPr lang="en-US" baseline="-25000" dirty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9099F398-12BE-441C-9A04-BC579FC6DDC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27751" y="2290133"/>
                    <a:ext cx="1187719" cy="624023"/>
                  </a:xfrm>
                  <a:prstGeom prst="ellipse">
                    <a:avLst/>
                  </a:prstGeom>
                  <a:blipFill>
                    <a:blip r:embed="rId5"/>
                    <a:stretch>
                      <a:fillRect t="-4717" b="-15094"/>
                    </a:stretch>
                  </a:blipFill>
                  <a:ln w="25400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DCA5CE7-C589-4D19-AC6C-B3ADBC00800B}"/>
                  </a:ext>
                </a:extLst>
              </p:cNvPr>
              <p:cNvSpPr/>
              <p:nvPr/>
            </p:nvSpPr>
            <p:spPr>
              <a:xfrm>
                <a:off x="2866678" y="2156952"/>
                <a:ext cx="2581302" cy="156105"/>
              </a:xfrm>
              <a:custGeom>
                <a:avLst/>
                <a:gdLst>
                  <a:gd name="connsiteX0" fmla="*/ 0 w 2650992"/>
                  <a:gd name="connsiteY0" fmla="*/ 476650 h 530438"/>
                  <a:gd name="connsiteX1" fmla="*/ 1198709 w 2650992"/>
                  <a:gd name="connsiteY1" fmla="*/ 240 h 530438"/>
                  <a:gd name="connsiteX2" fmla="*/ 2650992 w 2650992"/>
                  <a:gd name="connsiteY2" fmla="*/ 530438 h 53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0992" h="530438">
                    <a:moveTo>
                      <a:pt x="0" y="476650"/>
                    </a:moveTo>
                    <a:cubicBezTo>
                      <a:pt x="378438" y="233962"/>
                      <a:pt x="756877" y="-8725"/>
                      <a:pt x="1198709" y="240"/>
                    </a:cubicBezTo>
                    <a:cubicBezTo>
                      <a:pt x="1640541" y="9205"/>
                      <a:pt x="2145766" y="269821"/>
                      <a:pt x="2650992" y="530438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B5A4D19-2A53-47BF-8EB0-5B9DA7B5E73B}"/>
                  </a:ext>
                </a:extLst>
              </p:cNvPr>
              <p:cNvSpPr/>
              <p:nvPr/>
            </p:nvSpPr>
            <p:spPr>
              <a:xfrm>
                <a:off x="2796988" y="2891232"/>
                <a:ext cx="2650992" cy="156105"/>
              </a:xfrm>
              <a:custGeom>
                <a:avLst/>
                <a:gdLst>
                  <a:gd name="connsiteX0" fmla="*/ 2781620 w 2781620"/>
                  <a:gd name="connsiteY0" fmla="*/ 0 h 514955"/>
                  <a:gd name="connsiteX1" fmla="*/ 1483018 w 2781620"/>
                  <a:gd name="connsiteY1" fmla="*/ 514831 h 514955"/>
                  <a:gd name="connsiteX2" fmla="*/ 0 w 2781620"/>
                  <a:gd name="connsiteY2" fmla="*/ 38421 h 51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81620" h="514955">
                    <a:moveTo>
                      <a:pt x="2781620" y="0"/>
                    </a:moveTo>
                    <a:cubicBezTo>
                      <a:pt x="2364120" y="254214"/>
                      <a:pt x="1946621" y="508428"/>
                      <a:pt x="1483018" y="514831"/>
                    </a:cubicBezTo>
                    <a:cubicBezTo>
                      <a:pt x="1019415" y="521234"/>
                      <a:pt x="509707" y="279827"/>
                      <a:pt x="0" y="38421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8218997D-AED5-4B35-B13B-F95B31AA4C25}"/>
                      </a:ext>
                    </a:extLst>
                  </p:cNvPr>
                  <p:cNvSpPr/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/>
                      <a:t>c</a:t>
                    </a:r>
                    <a:r>
                      <a:rPr lang="en-US" baseline="-25000" dirty="0"/>
                      <a:t>2</a:t>
                    </a:r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≥</m:t>
                        </m:r>
                      </m:oMath>
                    </a14:m>
                    <a:r>
                      <a:rPr lang="en-US" dirty="0"/>
                      <a:t>B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out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:=x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, x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≔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∅</m:t>
                        </m:r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8218997D-AED5-4B35-B13B-F95B31AA4C2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t="-13333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1AD15576-8FDF-4FAB-90E1-8AE514CD15E2}"/>
                      </a:ext>
                    </a:extLst>
                  </p:cNvPr>
                  <p:cNvSpPr/>
                  <p:nvPr/>
                </p:nvSpPr>
                <p:spPr>
                  <a:xfrm>
                    <a:off x="3132576" y="3076033"/>
                    <a:ext cx="182614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dirty="0"/>
                      <a:t>in?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x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:=in, c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:=0</a:t>
                    </a:r>
                  </a:p>
                </p:txBody>
              </p:sp>
            </mc:Choice>
            <mc:Fallback xmlns=""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1AD15576-8FDF-4FAB-90E1-8AE514CD15E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32576" y="3076033"/>
                    <a:ext cx="1826141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333" t="-8197" r="-266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26E777C-7C98-4F1F-A233-53F022D526AE}"/>
                  </a:ext>
                </a:extLst>
              </p:cNvPr>
              <p:cNvCxnSpPr>
                <a:cxnSpLocks/>
                <a:endCxn id="19" idx="2"/>
              </p:cNvCxnSpPr>
              <p:nvPr/>
            </p:nvCxnSpPr>
            <p:spPr>
              <a:xfrm>
                <a:off x="1244813" y="2602144"/>
                <a:ext cx="1074420" cy="2"/>
              </a:xfrm>
              <a:prstGeom prst="straightConnector1">
                <a:avLst/>
              </a:prstGeom>
              <a:noFill/>
              <a:ln w="25400">
                <a:solidFill>
                  <a:schemeClr val="accent6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64FFE6E-5764-458A-A919-67D6FCDB3822}"/>
                  </a:ext>
                </a:extLst>
              </p:cNvPr>
              <p:cNvSpPr/>
              <p:nvPr/>
            </p:nvSpPr>
            <p:spPr>
              <a:xfrm>
                <a:off x="1343238" y="2204154"/>
                <a:ext cx="6559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/>
                  <a:t>c</a:t>
                </a:r>
                <a:r>
                  <a:rPr lang="en-US" baseline="-25000" dirty="0"/>
                  <a:t>2</a:t>
                </a:r>
                <a:r>
                  <a:rPr lang="en-US" dirty="0"/>
                  <a:t>:=0</a:t>
                </a:r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1927ED-F2A1-4395-AF27-F3B06C2D697E}"/>
                </a:ext>
              </a:extLst>
            </p:cNvPr>
            <p:cNvSpPr/>
            <p:nvPr/>
          </p:nvSpPr>
          <p:spPr>
            <a:xfrm>
              <a:off x="5226126" y="2628451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1">
                <a:extLst>
                  <a:ext uri="{FF2B5EF4-FFF2-40B4-BE49-F238E27FC236}">
                    <a16:creationId xmlns:a16="http://schemas.microsoft.com/office/drawing/2014/main" id="{5A2AEF72-49A6-491E-B072-4DBFE89FE6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01014" y="1332703"/>
                <a:ext cx="5664753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Each process stays in mode full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Need to construct a new process with 4 new modes</a:t>
                </a:r>
              </a:p>
              <a:p>
                <a:r>
                  <a:rPr lang="en-US" dirty="0"/>
                  <a:t>Each new mode is a pair consisting of modes from process 1 and 2</a:t>
                </a:r>
              </a:p>
              <a:p>
                <a:r>
                  <a:rPr lang="en-US" dirty="0"/>
                  <a:t>Mode switches in the new machine correspond to mode switches in the old machine</a:t>
                </a:r>
              </a:p>
              <a:p>
                <a:r>
                  <a:rPr lang="en-US" dirty="0"/>
                  <a:t>Interesting timing behavior can arise!</a:t>
                </a:r>
              </a:p>
            </p:txBody>
          </p:sp>
        </mc:Choice>
        <mc:Fallback xmlns="">
          <p:sp>
            <p:nvSpPr>
              <p:cNvPr id="27" name="Content Placeholder 1">
                <a:extLst>
                  <a:ext uri="{FF2B5EF4-FFF2-40B4-BE49-F238E27FC236}">
                    <a16:creationId xmlns:a16="http://schemas.microsoft.com/office/drawing/2014/main" id="{5A2AEF72-49A6-491E-B072-4DBFE89FE6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01014" y="1332703"/>
                <a:ext cx="5664753" cy="4351338"/>
              </a:xfrm>
              <a:blipFill>
                <a:blip r:embed="rId8"/>
                <a:stretch>
                  <a:fillRect l="-1076" t="-3226" r="-30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6874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B8DFF3-F065-4777-897D-46D5D1BC9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Composing Timed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F81E2-A330-430A-BF86-FA8B3E9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33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368F20-1A43-4925-90C3-A0F07EDEDAFA}"/>
              </a:ext>
            </a:extLst>
          </p:cNvPr>
          <p:cNvGrpSpPr/>
          <p:nvPr/>
        </p:nvGrpSpPr>
        <p:grpSpPr>
          <a:xfrm>
            <a:off x="260722" y="1530321"/>
            <a:ext cx="5104700" cy="1712720"/>
            <a:chOff x="314511" y="2114308"/>
            <a:chExt cx="5104700" cy="17127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F48EF32-F87A-44C5-81C6-C8830A079A34}"/>
                </a:ext>
              </a:extLst>
            </p:cNvPr>
            <p:cNvGrpSpPr/>
            <p:nvPr/>
          </p:nvGrpSpPr>
          <p:grpSpPr>
            <a:xfrm>
              <a:off x="314511" y="2114308"/>
              <a:ext cx="4851187" cy="1712720"/>
              <a:chOff x="1244813" y="1732645"/>
              <a:chExt cx="4851187" cy="171272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BC6ACFEE-AEA2-42A1-8BBF-46D680B397E7}"/>
                  </a:ext>
                </a:extLst>
              </p:cNvPr>
              <p:cNvSpPr/>
              <p:nvPr/>
            </p:nvSpPr>
            <p:spPr>
              <a:xfrm>
                <a:off x="2319233" y="2290134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empty</a:t>
                </a:r>
                <a:endParaRPr lang="en-US" baseline="-250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Oval 8">
                    <a:extLst>
                      <a:ext uri="{FF2B5EF4-FFF2-40B4-BE49-F238E27FC236}">
                        <a16:creationId xmlns:a16="http://schemas.microsoft.com/office/drawing/2014/main" id="{F4C0D8DD-8470-46A9-A380-8B46249730DF}"/>
                      </a:ext>
                    </a:extLst>
                  </p:cNvPr>
                  <p:cNvSpPr/>
                  <p:nvPr/>
                </p:nvSpPr>
                <p:spPr>
                  <a:xfrm>
                    <a:off x="5170102" y="2290133"/>
                    <a:ext cx="925898" cy="624023"/>
                  </a:xfrm>
                  <a:prstGeom prst="ellipse">
                    <a:avLst/>
                  </a:prstGeom>
                  <a:ln w="25400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dirty="0"/>
                      <a:t>full</a:t>
                    </a:r>
                  </a:p>
                  <a:p>
                    <a:pPr algn="ctr"/>
                    <a:r>
                      <a:rPr lang="en-US" dirty="0">
                        <a:solidFill>
                          <a:schemeClr val="tx1"/>
                        </a:solidFill>
                      </a:rPr>
                      <a:t>c</a:t>
                    </a:r>
                    <a:r>
                      <a:rPr lang="en-US" baseline="-25000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</m:oMath>
                    </a14:m>
                    <a:r>
                      <a:rPr lang="en-US" dirty="0">
                        <a:solidFill>
                          <a:schemeClr val="tx1"/>
                        </a:solidFill>
                      </a:rPr>
                      <a:t>A</a:t>
                    </a:r>
                    <a:r>
                      <a:rPr lang="en-US" baseline="-25000" dirty="0">
                        <a:solidFill>
                          <a:schemeClr val="tx1"/>
                        </a:solidFill>
                      </a:rPr>
                      <a:t>1</a:t>
                    </a:r>
                  </a:p>
                </p:txBody>
              </p:sp>
            </mc:Choice>
            <mc:Fallback xmlns="">
              <p:sp>
                <p:nvSpPr>
                  <p:cNvPr id="9" name="Oval 8">
                    <a:extLst>
                      <a:ext uri="{FF2B5EF4-FFF2-40B4-BE49-F238E27FC236}">
                        <a16:creationId xmlns:a16="http://schemas.microsoft.com/office/drawing/2014/main" id="{F4C0D8DD-8470-46A9-A380-8B46249730D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70102" y="2290133"/>
                    <a:ext cx="925898" cy="624023"/>
                  </a:xfrm>
                  <a:prstGeom prst="ellipse">
                    <a:avLst/>
                  </a:prstGeom>
                  <a:blipFill>
                    <a:blip r:embed="rId2"/>
                    <a:stretch>
                      <a:fillRect t="-3738" b="-14019"/>
                    </a:stretch>
                  </a:blipFill>
                  <a:ln w="25400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2C0A070-81DE-4A10-81D1-7BAF83B32F03}"/>
                  </a:ext>
                </a:extLst>
              </p:cNvPr>
              <p:cNvSpPr/>
              <p:nvPr/>
            </p:nvSpPr>
            <p:spPr>
              <a:xfrm>
                <a:off x="2977164" y="2156952"/>
                <a:ext cx="2470816" cy="156105"/>
              </a:xfrm>
              <a:custGeom>
                <a:avLst/>
                <a:gdLst>
                  <a:gd name="connsiteX0" fmla="*/ 0 w 2650992"/>
                  <a:gd name="connsiteY0" fmla="*/ 476650 h 530438"/>
                  <a:gd name="connsiteX1" fmla="*/ 1198709 w 2650992"/>
                  <a:gd name="connsiteY1" fmla="*/ 240 h 530438"/>
                  <a:gd name="connsiteX2" fmla="*/ 2650992 w 2650992"/>
                  <a:gd name="connsiteY2" fmla="*/ 530438 h 53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0992" h="530438">
                    <a:moveTo>
                      <a:pt x="0" y="476650"/>
                    </a:moveTo>
                    <a:cubicBezTo>
                      <a:pt x="378438" y="233962"/>
                      <a:pt x="756877" y="-8725"/>
                      <a:pt x="1198709" y="240"/>
                    </a:cubicBezTo>
                    <a:cubicBezTo>
                      <a:pt x="1640541" y="9205"/>
                      <a:pt x="2145766" y="269821"/>
                      <a:pt x="2650992" y="530438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0922FD1-7545-4CDD-990D-2CD8143EFB43}"/>
                  </a:ext>
                </a:extLst>
              </p:cNvPr>
              <p:cNvSpPr/>
              <p:nvPr/>
            </p:nvSpPr>
            <p:spPr>
              <a:xfrm>
                <a:off x="2796988" y="2891232"/>
                <a:ext cx="2650992" cy="156105"/>
              </a:xfrm>
              <a:custGeom>
                <a:avLst/>
                <a:gdLst>
                  <a:gd name="connsiteX0" fmla="*/ 2781620 w 2781620"/>
                  <a:gd name="connsiteY0" fmla="*/ 0 h 514955"/>
                  <a:gd name="connsiteX1" fmla="*/ 1483018 w 2781620"/>
                  <a:gd name="connsiteY1" fmla="*/ 514831 h 514955"/>
                  <a:gd name="connsiteX2" fmla="*/ 0 w 2781620"/>
                  <a:gd name="connsiteY2" fmla="*/ 38421 h 51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81620" h="514955">
                    <a:moveTo>
                      <a:pt x="2781620" y="0"/>
                    </a:moveTo>
                    <a:cubicBezTo>
                      <a:pt x="2364120" y="254214"/>
                      <a:pt x="1946621" y="508428"/>
                      <a:pt x="1483018" y="514831"/>
                    </a:cubicBezTo>
                    <a:cubicBezTo>
                      <a:pt x="1019415" y="521234"/>
                      <a:pt x="509707" y="279827"/>
                      <a:pt x="0" y="38421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0885E1B1-B20B-49B1-967C-62ED5221511A}"/>
                      </a:ext>
                    </a:extLst>
                  </p:cNvPr>
                  <p:cNvSpPr/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/>
                      <a:t>c</a:t>
                    </a:r>
                    <a:r>
                      <a:rPr lang="en-US" baseline="-25000" dirty="0"/>
                      <a:t>1</a:t>
                    </a:r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≥</m:t>
                        </m:r>
                      </m:oMath>
                    </a14:m>
                    <a:r>
                      <a:rPr lang="en-US" dirty="0"/>
                      <a:t>B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out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:=x</a:t>
                    </a:r>
                    <a:r>
                      <a:rPr lang="en-US" baseline="-25000" dirty="0"/>
                      <a:t>1</a:t>
                    </a:r>
                    <a:endParaRPr lang="en-US" dirty="0"/>
                  </a:p>
                </p:txBody>
              </p:sp>
            </mc:Choice>
            <mc:Fallback xmlns=""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0885E1B1-B20B-49B1-967C-62ED5221511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819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C0F15C69-5F03-4ACA-9FF8-6D10292FEED5}"/>
                      </a:ext>
                    </a:extLst>
                  </p:cNvPr>
                  <p:cNvSpPr/>
                  <p:nvPr/>
                </p:nvSpPr>
                <p:spPr>
                  <a:xfrm>
                    <a:off x="3113339" y="3076033"/>
                    <a:ext cx="186461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dirty="0"/>
                      <a:t>in?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x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:=in, c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:=0</a:t>
                    </a:r>
                  </a:p>
                </p:txBody>
              </p:sp>
            </mc:Choice>
            <mc:Fallback xmlns=""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C0F15C69-5F03-4ACA-9FF8-6D10292FEED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13339" y="3076033"/>
                    <a:ext cx="1864614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307" t="-8197" r="-163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7D784C59-1D71-4CA9-B6B1-F3255D858A82}"/>
                  </a:ext>
                </a:extLst>
              </p:cNvPr>
              <p:cNvCxnSpPr>
                <a:cxnSpLocks/>
                <a:endCxn id="8" idx="2"/>
              </p:cNvCxnSpPr>
              <p:nvPr/>
            </p:nvCxnSpPr>
            <p:spPr>
              <a:xfrm>
                <a:off x="1244813" y="2602144"/>
                <a:ext cx="1074420" cy="2"/>
              </a:xfrm>
              <a:prstGeom prst="straightConnector1">
                <a:avLst/>
              </a:prstGeom>
              <a:noFill/>
              <a:ln w="25400">
                <a:solidFill>
                  <a:schemeClr val="accent6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788E677-4C36-43AD-BC67-99567EDF7D84}"/>
                  </a:ext>
                </a:extLst>
              </p:cNvPr>
              <p:cNvSpPr/>
              <p:nvPr/>
            </p:nvSpPr>
            <p:spPr>
              <a:xfrm>
                <a:off x="1343238" y="2204154"/>
                <a:ext cx="6559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/>
                  <a:t>c</a:t>
                </a:r>
                <a:r>
                  <a:rPr lang="en-US" baseline="-25000" dirty="0"/>
                  <a:t>1</a:t>
                </a:r>
                <a:r>
                  <a:rPr lang="en-US" dirty="0"/>
                  <a:t>:=0</a:t>
                </a:r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A36B603-50DF-41F9-B40C-3512B86BAA7F}"/>
                </a:ext>
              </a:extLst>
            </p:cNvPr>
            <p:cNvSpPr/>
            <p:nvPr/>
          </p:nvSpPr>
          <p:spPr>
            <a:xfrm>
              <a:off x="5033042" y="2561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441267-7B73-41AB-8FE8-F3BE67ACBADF}"/>
              </a:ext>
            </a:extLst>
          </p:cNvPr>
          <p:cNvGrpSpPr/>
          <p:nvPr/>
        </p:nvGrpSpPr>
        <p:grpSpPr>
          <a:xfrm>
            <a:off x="260722" y="3667773"/>
            <a:ext cx="5104700" cy="1712720"/>
            <a:chOff x="314511" y="2114308"/>
            <a:chExt cx="5104700" cy="171272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C75FE08-B340-4148-8E18-2C82E234A90D}"/>
                </a:ext>
              </a:extLst>
            </p:cNvPr>
            <p:cNvGrpSpPr/>
            <p:nvPr/>
          </p:nvGrpSpPr>
          <p:grpSpPr>
            <a:xfrm>
              <a:off x="314511" y="2114308"/>
              <a:ext cx="4851187" cy="1712720"/>
              <a:chOff x="1244813" y="1732645"/>
              <a:chExt cx="4851187" cy="171272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7A62D5A-B1DC-4C5C-BA40-C5C052253515}"/>
                  </a:ext>
                </a:extLst>
              </p:cNvPr>
              <p:cNvSpPr/>
              <p:nvPr/>
            </p:nvSpPr>
            <p:spPr>
              <a:xfrm>
                <a:off x="2319233" y="2290134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empty</a:t>
                </a:r>
                <a:endParaRPr lang="en-US" baseline="-250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9099F398-12BE-441C-9A04-BC579FC6DDCB}"/>
                      </a:ext>
                    </a:extLst>
                  </p:cNvPr>
                  <p:cNvSpPr/>
                  <p:nvPr/>
                </p:nvSpPr>
                <p:spPr>
                  <a:xfrm>
                    <a:off x="5170102" y="2290133"/>
                    <a:ext cx="925898" cy="624023"/>
                  </a:xfrm>
                  <a:prstGeom prst="ellipse">
                    <a:avLst/>
                  </a:prstGeom>
                  <a:ln w="25400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dirty="0"/>
                      <a:t>full</a:t>
                    </a:r>
                  </a:p>
                  <a:p>
                    <a:pPr algn="ctr"/>
                    <a:r>
                      <a:rPr lang="en-US" dirty="0">
                        <a:solidFill>
                          <a:schemeClr val="tx1"/>
                        </a:solidFill>
                      </a:rPr>
                      <a:t>c</a:t>
                    </a:r>
                    <a:r>
                      <a:rPr lang="en-US" baseline="-25000" dirty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</m:oMath>
                    </a14:m>
                    <a:r>
                      <a:rPr lang="en-US" dirty="0">
                        <a:solidFill>
                          <a:schemeClr val="tx1"/>
                        </a:solidFill>
                      </a:rPr>
                      <a:t>A</a:t>
                    </a:r>
                    <a:r>
                      <a:rPr lang="en-US" baseline="-25000" dirty="0">
                        <a:solidFill>
                          <a:schemeClr val="tx1"/>
                        </a:solidFill>
                      </a:rPr>
                      <a:t>2</a:t>
                    </a:r>
                  </a:p>
                </p:txBody>
              </p:sp>
            </mc:Choice>
            <mc:Fallback xmlns=""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9099F398-12BE-441C-9A04-BC579FC6DDC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70102" y="2290133"/>
                    <a:ext cx="925898" cy="624023"/>
                  </a:xfrm>
                  <a:prstGeom prst="ellipse">
                    <a:avLst/>
                  </a:prstGeom>
                  <a:blipFill>
                    <a:blip r:embed="rId5"/>
                    <a:stretch>
                      <a:fillRect t="-4717" b="-15094"/>
                    </a:stretch>
                  </a:blipFill>
                  <a:ln w="25400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DCA5CE7-C589-4D19-AC6C-B3ADBC00800B}"/>
                  </a:ext>
                </a:extLst>
              </p:cNvPr>
              <p:cNvSpPr/>
              <p:nvPr/>
            </p:nvSpPr>
            <p:spPr>
              <a:xfrm>
                <a:off x="2866678" y="2156952"/>
                <a:ext cx="2581302" cy="156105"/>
              </a:xfrm>
              <a:custGeom>
                <a:avLst/>
                <a:gdLst>
                  <a:gd name="connsiteX0" fmla="*/ 0 w 2650992"/>
                  <a:gd name="connsiteY0" fmla="*/ 476650 h 530438"/>
                  <a:gd name="connsiteX1" fmla="*/ 1198709 w 2650992"/>
                  <a:gd name="connsiteY1" fmla="*/ 240 h 530438"/>
                  <a:gd name="connsiteX2" fmla="*/ 2650992 w 2650992"/>
                  <a:gd name="connsiteY2" fmla="*/ 530438 h 530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0992" h="530438">
                    <a:moveTo>
                      <a:pt x="0" y="476650"/>
                    </a:moveTo>
                    <a:cubicBezTo>
                      <a:pt x="378438" y="233962"/>
                      <a:pt x="756877" y="-8725"/>
                      <a:pt x="1198709" y="240"/>
                    </a:cubicBezTo>
                    <a:cubicBezTo>
                      <a:pt x="1640541" y="9205"/>
                      <a:pt x="2145766" y="269821"/>
                      <a:pt x="2650992" y="530438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B5A4D19-2A53-47BF-8EB0-5B9DA7B5E73B}"/>
                  </a:ext>
                </a:extLst>
              </p:cNvPr>
              <p:cNvSpPr/>
              <p:nvPr/>
            </p:nvSpPr>
            <p:spPr>
              <a:xfrm>
                <a:off x="2796988" y="2891232"/>
                <a:ext cx="2650992" cy="156105"/>
              </a:xfrm>
              <a:custGeom>
                <a:avLst/>
                <a:gdLst>
                  <a:gd name="connsiteX0" fmla="*/ 2781620 w 2781620"/>
                  <a:gd name="connsiteY0" fmla="*/ 0 h 514955"/>
                  <a:gd name="connsiteX1" fmla="*/ 1483018 w 2781620"/>
                  <a:gd name="connsiteY1" fmla="*/ 514831 h 514955"/>
                  <a:gd name="connsiteX2" fmla="*/ 0 w 2781620"/>
                  <a:gd name="connsiteY2" fmla="*/ 38421 h 51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81620" h="514955">
                    <a:moveTo>
                      <a:pt x="2781620" y="0"/>
                    </a:moveTo>
                    <a:cubicBezTo>
                      <a:pt x="2364120" y="254214"/>
                      <a:pt x="1946621" y="508428"/>
                      <a:pt x="1483018" y="514831"/>
                    </a:cubicBezTo>
                    <a:cubicBezTo>
                      <a:pt x="1019415" y="521234"/>
                      <a:pt x="509707" y="279827"/>
                      <a:pt x="0" y="38421"/>
                    </a:cubicBezTo>
                  </a:path>
                </a:pathLst>
              </a:custGeom>
              <a:noFill/>
              <a:ln w="25400">
                <a:solidFill>
                  <a:schemeClr val="accent6"/>
                </a:solidFill>
                <a:headEnd type="triangle" w="lg" len="lg"/>
                <a:tailEnd type="non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8218997D-AED5-4B35-B13B-F95B31AA4C25}"/>
                      </a:ext>
                    </a:extLst>
                  </p:cNvPr>
                  <p:cNvSpPr/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dirty="0"/>
                      <a:t>c</a:t>
                    </a:r>
                    <a:r>
                      <a:rPr lang="en-US" baseline="-25000" dirty="0"/>
                      <a:t>2</a:t>
                    </a:r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≥</m:t>
                        </m:r>
                      </m:oMath>
                    </a14:m>
                    <a:r>
                      <a:rPr lang="en-US" dirty="0"/>
                      <a:t>B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out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:=x</a:t>
                    </a:r>
                    <a:r>
                      <a:rPr lang="en-US" baseline="-25000" dirty="0"/>
                      <a:t>2</a:t>
                    </a:r>
                    <a:endParaRPr lang="en-US" dirty="0"/>
                  </a:p>
                </p:txBody>
              </p:sp>
            </mc:Choice>
            <mc:Fallback xmlns=""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8218997D-AED5-4B35-B13B-F95B31AA4C2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25408" y="1732645"/>
                    <a:ext cx="2757299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t="-10000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1AD15576-8FDF-4FAB-90E1-8AE514CD15E2}"/>
                      </a:ext>
                    </a:extLst>
                  </p:cNvPr>
                  <p:cNvSpPr/>
                  <p:nvPr/>
                </p:nvSpPr>
                <p:spPr>
                  <a:xfrm>
                    <a:off x="3132576" y="3076033"/>
                    <a:ext cx="182614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dirty="0"/>
                      <a:t>in?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dirty="0"/>
                      <a:t> x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:=in, c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:=0</a:t>
                    </a:r>
                  </a:p>
                </p:txBody>
              </p:sp>
            </mc:Choice>
            <mc:Fallback xmlns=""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1AD15576-8FDF-4FAB-90E1-8AE514CD15E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32576" y="3076033"/>
                    <a:ext cx="1826141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333" t="-8197" r="-266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26E777C-7C98-4F1F-A233-53F022D526AE}"/>
                  </a:ext>
                </a:extLst>
              </p:cNvPr>
              <p:cNvCxnSpPr>
                <a:cxnSpLocks/>
                <a:endCxn id="19" idx="2"/>
              </p:cNvCxnSpPr>
              <p:nvPr/>
            </p:nvCxnSpPr>
            <p:spPr>
              <a:xfrm>
                <a:off x="1244813" y="2602144"/>
                <a:ext cx="1074420" cy="2"/>
              </a:xfrm>
              <a:prstGeom prst="straightConnector1">
                <a:avLst/>
              </a:prstGeom>
              <a:noFill/>
              <a:ln w="25400">
                <a:solidFill>
                  <a:schemeClr val="accent6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64FFE6E-5764-458A-A919-67D6FCDB3822}"/>
                  </a:ext>
                </a:extLst>
              </p:cNvPr>
              <p:cNvSpPr/>
              <p:nvPr/>
            </p:nvSpPr>
            <p:spPr>
              <a:xfrm>
                <a:off x="1343238" y="2204154"/>
                <a:ext cx="6559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dirty="0"/>
                  <a:t>c</a:t>
                </a:r>
                <a:r>
                  <a:rPr lang="en-US" baseline="-25000" dirty="0"/>
                  <a:t>2</a:t>
                </a:r>
                <a:r>
                  <a:rPr lang="en-US" dirty="0"/>
                  <a:t>:=0</a:t>
                </a:r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1927ED-F2A1-4395-AF27-F3B06C2D697E}"/>
                </a:ext>
              </a:extLst>
            </p:cNvPr>
            <p:cNvSpPr/>
            <p:nvPr/>
          </p:nvSpPr>
          <p:spPr>
            <a:xfrm>
              <a:off x="5033042" y="2561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2CA13FC-358B-4971-924D-1D6B894AA081}"/>
              </a:ext>
            </a:extLst>
          </p:cNvPr>
          <p:cNvSpPr/>
          <p:nvPr/>
        </p:nvSpPr>
        <p:spPr>
          <a:xfrm>
            <a:off x="4975072" y="166001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in?</a:t>
            </a:r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C72FEB0-2ECB-45DF-BEFD-102D0EC02035}"/>
              </a:ext>
            </a:extLst>
          </p:cNvPr>
          <p:cNvSpPr/>
          <p:nvPr/>
        </p:nvSpPr>
        <p:spPr>
          <a:xfrm>
            <a:off x="4937486" y="3729833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in?</a:t>
            </a:r>
            <a:endParaRPr lang="en-US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959141E-0EB4-4F22-9D43-5B15AB7C7FAD}"/>
              </a:ext>
            </a:extLst>
          </p:cNvPr>
          <p:cNvGrpSpPr/>
          <p:nvPr/>
        </p:nvGrpSpPr>
        <p:grpSpPr>
          <a:xfrm>
            <a:off x="5847398" y="1642616"/>
            <a:ext cx="6151729" cy="3972992"/>
            <a:chOff x="5847398" y="1642616"/>
            <a:chExt cx="6151729" cy="397299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1F8F425-4FE6-4A71-9424-EC6E6C3D1747}"/>
                </a:ext>
              </a:extLst>
            </p:cNvPr>
            <p:cNvSpPr/>
            <p:nvPr/>
          </p:nvSpPr>
          <p:spPr>
            <a:xfrm>
              <a:off x="6264726" y="2999288"/>
              <a:ext cx="1084794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/>
                <a:t>empty,</a:t>
              </a:r>
            </a:p>
            <a:p>
              <a:pPr algn="ctr"/>
              <a:r>
                <a:rPr lang="en-US" dirty="0"/>
                <a:t>empty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A984B546-3081-4718-8D62-5B5BBED1EB2A}"/>
                    </a:ext>
                  </a:extLst>
                </p:cNvPr>
                <p:cNvSpPr/>
                <p:nvPr/>
              </p:nvSpPr>
              <p:spPr>
                <a:xfrm>
                  <a:off x="7785100" y="1642616"/>
                  <a:ext cx="1591376" cy="624023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full, empty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1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A984B546-3081-4718-8D62-5B5BBED1EB2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5100" y="1642616"/>
                  <a:ext cx="1591376" cy="624023"/>
                </a:xfrm>
                <a:prstGeom prst="ellipse">
                  <a:avLst/>
                </a:prstGeom>
                <a:blipFill>
                  <a:blip r:embed="rId8"/>
                  <a:stretch>
                    <a:fillRect t="-3738" b="-14019"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9ABC23A5-1276-478D-BF21-9D1C124A07EA}"/>
                    </a:ext>
                  </a:extLst>
                </p:cNvPr>
                <p:cNvSpPr/>
                <p:nvPr/>
              </p:nvSpPr>
              <p:spPr>
                <a:xfrm>
                  <a:off x="7947040" y="4556268"/>
                  <a:ext cx="1415659" cy="919774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empty, full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9ABC23A5-1276-478D-BF21-9D1C124A07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7040" y="4556268"/>
                  <a:ext cx="1415659" cy="919774"/>
                </a:xfrm>
                <a:prstGeom prst="ellipse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014F40AB-D086-47A2-8C48-782CCA3C25C2}"/>
                    </a:ext>
                  </a:extLst>
                </p:cNvPr>
                <p:cNvSpPr/>
                <p:nvPr/>
              </p:nvSpPr>
              <p:spPr>
                <a:xfrm>
                  <a:off x="10328286" y="2696337"/>
                  <a:ext cx="1084794" cy="971435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f</a:t>
                  </a:r>
                  <a:r>
                    <a:rPr lang="en-US" dirty="0" err="1"/>
                    <a:t>ull,full</a:t>
                  </a:r>
                  <a:endParaRPr lang="en-US" dirty="0"/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1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014F40AB-D086-47A2-8C48-782CCA3C25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8286" y="2696337"/>
                  <a:ext cx="1084794" cy="971435"/>
                </a:xfrm>
                <a:prstGeom prst="ellipse">
                  <a:avLst/>
                </a:prstGeom>
                <a:blipFill>
                  <a:blip r:embed="rId10"/>
                  <a:stretch>
                    <a:fillRect b="-5488"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6C26BD2-11E1-4645-BE87-DBB7CBFC597D}"/>
                </a:ext>
              </a:extLst>
            </p:cNvPr>
            <p:cNvCxnSpPr>
              <a:cxnSpLocks/>
              <a:stCxn id="29" idx="0"/>
            </p:cNvCxnSpPr>
            <p:nvPr/>
          </p:nvCxnSpPr>
          <p:spPr>
            <a:xfrm flipV="1">
              <a:off x="6807123" y="2153543"/>
              <a:ext cx="1088308" cy="845745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5B246BB9-951E-40B2-8C5F-E865DD155F34}"/>
                </a:ext>
              </a:extLst>
            </p:cNvPr>
            <p:cNvCxnSpPr>
              <a:cxnSpLocks/>
              <a:endCxn id="32" idx="1"/>
            </p:cNvCxnSpPr>
            <p:nvPr/>
          </p:nvCxnSpPr>
          <p:spPr>
            <a:xfrm>
              <a:off x="9297044" y="2083469"/>
              <a:ext cx="1190106" cy="755131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4EE44F2B-F362-4944-B18C-9706BAAC86A1}"/>
                </a:ext>
              </a:extLst>
            </p:cNvPr>
            <p:cNvCxnSpPr>
              <a:cxnSpLocks/>
              <a:stCxn id="31" idx="7"/>
              <a:endCxn id="32" idx="3"/>
            </p:cNvCxnSpPr>
            <p:nvPr/>
          </p:nvCxnSpPr>
          <p:spPr>
            <a:xfrm flipV="1">
              <a:off x="9155381" y="3525509"/>
              <a:ext cx="1331769" cy="1165457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FAD3FF5C-57A0-4E57-8296-A0A8CF2BC24F}"/>
                </a:ext>
              </a:extLst>
            </p:cNvPr>
            <p:cNvCxnSpPr>
              <a:cxnSpLocks/>
            </p:cNvCxnSpPr>
            <p:nvPr/>
          </p:nvCxnSpPr>
          <p:spPr>
            <a:xfrm>
              <a:off x="6850393" y="3652370"/>
              <a:ext cx="1184963" cy="113527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1A5CC485-1B48-40D7-9BF0-2519EC2353D1}"/>
                    </a:ext>
                  </a:extLst>
                </p:cNvPr>
                <p:cNvSpPr/>
                <p:nvPr/>
              </p:nvSpPr>
              <p:spPr>
                <a:xfrm rot="19312306">
                  <a:off x="6187038" y="2258859"/>
                  <a:ext cx="1798420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/>
                    <a:t>c</a:t>
                  </a:r>
                  <a:r>
                    <a:rPr lang="en-US" sz="1600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B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 </a:t>
                  </a:r>
                  <a14:m>
                    <m:oMath xmlns:m="http://schemas.openxmlformats.org/officeDocument/2006/math"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1600" dirty="0"/>
                    <a:t> out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:=x</a:t>
                  </a:r>
                  <a:r>
                    <a:rPr lang="en-US" sz="1600" baseline="-25000" dirty="0"/>
                    <a:t>1</a:t>
                  </a:r>
                  <a:endParaRPr lang="en-US" sz="1600" dirty="0"/>
                </a:p>
              </p:txBody>
            </p:sp>
          </mc:Choice>
          <mc:Fallback xmlns=""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1A5CC485-1B48-40D7-9BF0-2519EC2353D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312306">
                  <a:off x="6187038" y="2258859"/>
                  <a:ext cx="1798420" cy="338554"/>
                </a:xfrm>
                <a:prstGeom prst="rect">
                  <a:avLst/>
                </a:prstGeom>
                <a:blipFill>
                  <a:blip r:embed="rId11"/>
                  <a:stretch>
                    <a:fillRect b="-4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5460057-06F9-4AC9-8097-64C627D69C98}"/>
                </a:ext>
              </a:extLst>
            </p:cNvPr>
            <p:cNvSpPr/>
            <p:nvPr/>
          </p:nvSpPr>
          <p:spPr>
            <a:xfrm rot="5225072">
              <a:off x="9103960" y="5244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70EC45A-8E1F-4A30-B0F0-EC16629F7202}"/>
                </a:ext>
              </a:extLst>
            </p:cNvPr>
            <p:cNvSpPr/>
            <p:nvPr/>
          </p:nvSpPr>
          <p:spPr>
            <a:xfrm rot="2486848">
              <a:off x="11339249" y="3065363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03D820C8-FCA1-432B-BE8A-942ADEF54C05}"/>
                    </a:ext>
                  </a:extLst>
                </p:cNvPr>
                <p:cNvSpPr/>
                <p:nvPr/>
              </p:nvSpPr>
              <p:spPr>
                <a:xfrm rot="19145779">
                  <a:off x="8706742" y="3793026"/>
                  <a:ext cx="179842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1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03D820C8-FCA1-432B-BE8A-942ADEF54C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45779">
                  <a:off x="8706742" y="3793026"/>
                  <a:ext cx="1798420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3409" r="-2652" b="-66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C471F39B-A96F-4C2B-80D8-FBE06ADAE89A}"/>
                </a:ext>
              </a:extLst>
            </p:cNvPr>
            <p:cNvSpPr/>
            <p:nvPr/>
          </p:nvSpPr>
          <p:spPr>
            <a:xfrm>
              <a:off x="11532333" y="3391939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/>
                <a:t>in?</a:t>
              </a:r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37062A4A-E4AE-4889-90E7-93CE36502C3E}"/>
                </a:ext>
              </a:extLst>
            </p:cNvPr>
            <p:cNvSpPr/>
            <p:nvPr/>
          </p:nvSpPr>
          <p:spPr>
            <a:xfrm>
              <a:off x="9494768" y="5195827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/>
                <a:t>in?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BA979C5A-62DD-419F-9537-576A282FCA74}"/>
                    </a:ext>
                  </a:extLst>
                </p:cNvPr>
                <p:cNvSpPr/>
                <p:nvPr/>
              </p:nvSpPr>
              <p:spPr>
                <a:xfrm rot="2668883">
                  <a:off x="5847398" y="4193632"/>
                  <a:ext cx="275729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BA979C5A-62DD-419F-9537-576A282FCA7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668883">
                  <a:off x="5847398" y="4193632"/>
                  <a:ext cx="2757299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BF893305-FD2D-4906-81E2-DCB6D2F2CB3E}"/>
                    </a:ext>
                  </a:extLst>
                </p:cNvPr>
                <p:cNvSpPr/>
                <p:nvPr/>
              </p:nvSpPr>
              <p:spPr>
                <a:xfrm rot="1849928">
                  <a:off x="8745183" y="1959771"/>
                  <a:ext cx="275729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BF893305-FD2D-4906-81E2-DCB6D2F2CB3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49928">
                  <a:off x="8745183" y="1959771"/>
                  <a:ext cx="2757299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A6EB63EF-F59F-466F-8CDD-D5918A3975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13551" y="3282949"/>
              <a:ext cx="2912464" cy="12936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57508DD8-0C02-4CAD-B375-C9D995854E0A}"/>
                    </a:ext>
                  </a:extLst>
                </p:cNvPr>
                <p:cNvSpPr/>
                <p:nvPr/>
              </p:nvSpPr>
              <p:spPr>
                <a:xfrm>
                  <a:off x="7151752" y="2646554"/>
                  <a:ext cx="2809775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/>
                    <a:t>in?</a:t>
                  </a:r>
                  <a14:m>
                    <m:oMath xmlns:m="http://schemas.openxmlformats.org/officeDocument/2006/math"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1600" dirty="0"/>
                    <a:t>  x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:=in, c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:=0,</a:t>
                  </a:r>
                </a:p>
                <a:p>
                  <a:pPr algn="ctr"/>
                  <a:r>
                    <a:rPr lang="en-US" sz="1600" dirty="0"/>
                    <a:t>           x</a:t>
                  </a:r>
                  <a:r>
                    <a:rPr lang="en-US" sz="1600" baseline="-25000" dirty="0"/>
                    <a:t>2</a:t>
                  </a:r>
                  <a:r>
                    <a:rPr lang="en-US" sz="1600" dirty="0"/>
                    <a:t>:=in, c</a:t>
                  </a:r>
                  <a:r>
                    <a:rPr lang="en-US" sz="1600" baseline="-25000" dirty="0"/>
                    <a:t>2</a:t>
                  </a:r>
                  <a:r>
                    <a:rPr lang="en-US" sz="1600" dirty="0"/>
                    <a:t>:=0</a:t>
                  </a:r>
                </a:p>
              </p:txBody>
            </p:sp>
          </mc:Choice>
          <mc:Fallback xmlns=""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57508DD8-0C02-4CAD-B375-C9D995854E0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1752" y="2646554"/>
                  <a:ext cx="2809775" cy="584775"/>
                </a:xfrm>
                <a:prstGeom prst="rect">
                  <a:avLst/>
                </a:prstGeom>
                <a:blipFill>
                  <a:blip r:embed="rId15"/>
                  <a:stretch>
                    <a:fillRect t="-3125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728E36CB-271B-4DF6-83E9-A0F92E59F7B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067517" y="2221426"/>
              <a:ext cx="1256227" cy="760625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023A2AAE-737F-4CAF-AD33-B500416184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71934" y="3703181"/>
              <a:ext cx="1315116" cy="1157757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252881ED-03A7-42EB-A558-E52C11664394}"/>
                    </a:ext>
                  </a:extLst>
                </p:cNvPr>
                <p:cNvSpPr/>
                <p:nvPr/>
              </p:nvSpPr>
              <p:spPr>
                <a:xfrm rot="19128990">
                  <a:off x="9173532" y="4223248"/>
                  <a:ext cx="186461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dirty="0"/>
                    <a:t>in?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x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:=in, c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:=0</a:t>
                  </a:r>
                </a:p>
              </p:txBody>
            </p:sp>
          </mc:Choice>
          <mc:Fallback xmlns=""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252881ED-03A7-42EB-A558-E52C116643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28990">
                  <a:off x="9173532" y="4223248"/>
                  <a:ext cx="1864614" cy="369332"/>
                </a:xfrm>
                <a:prstGeom prst="rect">
                  <a:avLst/>
                </a:prstGeom>
                <a:blipFill>
                  <a:blip r:embed="rId16"/>
                  <a:stretch>
                    <a:fillRect l="-2214" t="-2419" r="-4797" b="-56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83810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F31746-2D5F-438D-A2FC-CD46516AD0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94087" y="1234827"/>
                <a:ext cx="5734413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If B</a:t>
                </a:r>
                <a:r>
                  <a:rPr lang="en-US" sz="2400" baseline="-25000" dirty="0"/>
                  <a:t>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7030A0"/>
                    </a:solidFill>
                  </a:rPr>
                  <a:t>A</a:t>
                </a:r>
                <a:r>
                  <a:rPr lang="en-US" sz="2400" baseline="-25000" dirty="0">
                    <a:solidFill>
                      <a:srgbClr val="7030A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400" baseline="-25000" dirty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>
                    <a:solidFill>
                      <a:srgbClr val="7030A0"/>
                    </a:solidFill>
                  </a:rPr>
                  <a:t>B</a:t>
                </a:r>
                <a:r>
                  <a:rPr lang="en-US" sz="2400" baseline="-25000" dirty="0">
                    <a:solidFill>
                      <a:srgbClr val="7030A0"/>
                    </a:solidFill>
                  </a:rPr>
                  <a:t>2 </a:t>
                </a:r>
                <a:r>
                  <a:rPr lang="en-US" sz="2400" dirty="0"/>
                  <a:t>:</a:t>
                </a:r>
              </a:p>
              <a:p>
                <a:r>
                  <a:rPr lang="en-US" sz="2400" dirty="0"/>
                  <a:t>(</a:t>
                </a:r>
                <a:r>
                  <a:rPr lang="en-US" sz="2400" dirty="0" err="1"/>
                  <a:t>full,full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/>
                  <a:t>(</a:t>
                </a:r>
                <a:r>
                  <a:rPr lang="en-US" sz="2400" dirty="0" err="1"/>
                  <a:t>full,empty</a:t>
                </a:r>
                <a:r>
                  <a:rPr lang="en-US" sz="2400" dirty="0"/>
                  <a:t>) can never be enabled! </a:t>
                </a:r>
              </a:p>
              <a:p>
                <a:pPr marL="0" indent="0">
                  <a:buNone/>
                </a:pPr>
                <a:r>
                  <a:rPr lang="en-US" sz="2400" dirty="0"/>
                  <a:t>Why? </a:t>
                </a: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reaches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and the process gets kicked out of state (</a:t>
                </a:r>
                <a:r>
                  <a:rPr lang="en-US" sz="2400" dirty="0" err="1"/>
                  <a:t>full,full</a:t>
                </a:r>
                <a:r>
                  <a:rPr lang="en-US" sz="2400" dirty="0"/>
                  <a:t>)</a:t>
                </a:r>
              </a:p>
              <a:p>
                <a:r>
                  <a:rPr lang="en-US" sz="2400" dirty="0"/>
                  <a:t>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cannot be greater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so, guard from (</a:t>
                </a:r>
                <a:r>
                  <a:rPr lang="en-US" sz="2400" dirty="0" err="1"/>
                  <a:t>full,full</a:t>
                </a:r>
                <a:r>
                  <a:rPr lang="en-US" sz="2400" dirty="0"/>
                  <a:t>) to (</a:t>
                </a:r>
                <a:r>
                  <a:rPr lang="en-US" sz="2400" dirty="0" err="1"/>
                  <a:t>full,empty</a:t>
                </a:r>
                <a:r>
                  <a:rPr lang="en-US" sz="2400" dirty="0"/>
                  <a:t>) is not enabled!</a:t>
                </a:r>
              </a:p>
              <a:p>
                <a:pPr lvl="2"/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F31746-2D5F-438D-A2FC-CD46516AD0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94087" y="1234827"/>
                <a:ext cx="5734413" cy="4351338"/>
              </a:xfrm>
              <a:blipFill>
                <a:blip r:embed="rId2"/>
                <a:stretch>
                  <a:fillRect l="-1700" t="-1964" r="-2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83F6BF7-7AF9-4321-961E-067D34E0F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Semi-synchrony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75CFE-D10C-4D9E-9DB1-20D4A554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34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882B3A1-4D8C-450E-8949-F8448368DC0A}"/>
              </a:ext>
            </a:extLst>
          </p:cNvPr>
          <p:cNvGrpSpPr/>
          <p:nvPr/>
        </p:nvGrpSpPr>
        <p:grpSpPr>
          <a:xfrm>
            <a:off x="326232" y="1598166"/>
            <a:ext cx="6151729" cy="3972992"/>
            <a:chOff x="5847398" y="1642616"/>
            <a:chExt cx="6151729" cy="397299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BAAAE5-23C3-40ED-A511-96ABC0EB3A95}"/>
                </a:ext>
              </a:extLst>
            </p:cNvPr>
            <p:cNvSpPr/>
            <p:nvPr/>
          </p:nvSpPr>
          <p:spPr>
            <a:xfrm>
              <a:off x="6264726" y="2999288"/>
              <a:ext cx="1084794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/>
                <a:t>empty,</a:t>
              </a:r>
            </a:p>
            <a:p>
              <a:pPr algn="ctr"/>
              <a:r>
                <a:rPr lang="en-US" dirty="0"/>
                <a:t>empty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90D6EBA0-DB97-4654-B01F-935921AB63DC}"/>
                    </a:ext>
                  </a:extLst>
                </p:cNvPr>
                <p:cNvSpPr/>
                <p:nvPr/>
              </p:nvSpPr>
              <p:spPr>
                <a:xfrm>
                  <a:off x="7785100" y="1642616"/>
                  <a:ext cx="1591376" cy="624023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full, empty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1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90D6EBA0-DB97-4654-B01F-935921AB63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5100" y="1642616"/>
                  <a:ext cx="1591376" cy="624023"/>
                </a:xfrm>
                <a:prstGeom prst="ellipse">
                  <a:avLst/>
                </a:prstGeom>
                <a:blipFill>
                  <a:blip r:embed="rId3"/>
                  <a:stretch>
                    <a:fillRect t="-4673" b="-14019"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D9F1BE28-6308-45F8-9B14-666646FC2155}"/>
                    </a:ext>
                  </a:extLst>
                </p:cNvPr>
                <p:cNvSpPr/>
                <p:nvPr/>
              </p:nvSpPr>
              <p:spPr>
                <a:xfrm>
                  <a:off x="7947040" y="4556268"/>
                  <a:ext cx="1415659" cy="919774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empty, full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D9F1BE28-6308-45F8-9B14-666646FC215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7040" y="4556268"/>
                  <a:ext cx="1415659" cy="919774"/>
                </a:xfrm>
                <a:prstGeom prst="ellipse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0331E000-0A07-4842-A4D9-2B44AA907EF1}"/>
                    </a:ext>
                  </a:extLst>
                </p:cNvPr>
                <p:cNvSpPr/>
                <p:nvPr/>
              </p:nvSpPr>
              <p:spPr>
                <a:xfrm>
                  <a:off x="10328286" y="2696337"/>
                  <a:ext cx="1084794" cy="971435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f</a:t>
                  </a:r>
                  <a:r>
                    <a:rPr lang="en-US" dirty="0" err="1"/>
                    <a:t>ull,full</a:t>
                  </a:r>
                  <a:endParaRPr lang="en-US" dirty="0"/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1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0331E000-0A07-4842-A4D9-2B44AA907E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8286" y="2696337"/>
                  <a:ext cx="1084794" cy="971435"/>
                </a:xfrm>
                <a:prstGeom prst="ellipse">
                  <a:avLst/>
                </a:prstGeom>
                <a:blipFill>
                  <a:blip r:embed="rId5"/>
                  <a:stretch>
                    <a:fillRect b="-6135"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90A4FD0-6CFD-4379-AF1E-77D0AFEC7E3B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flipV="1">
              <a:off x="6807123" y="2153543"/>
              <a:ext cx="1088308" cy="845745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8F1CBA8-9410-4EBE-BFEB-E47633667737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>
              <a:off x="9297044" y="2083469"/>
              <a:ext cx="1190106" cy="755131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91E0957-BEC9-434B-AFEB-E4E5E7839E8D}"/>
                </a:ext>
              </a:extLst>
            </p:cNvPr>
            <p:cNvCxnSpPr>
              <a:cxnSpLocks/>
              <a:stCxn id="8" idx="7"/>
              <a:endCxn id="9" idx="3"/>
            </p:cNvCxnSpPr>
            <p:nvPr/>
          </p:nvCxnSpPr>
          <p:spPr>
            <a:xfrm flipV="1">
              <a:off x="9155381" y="3525509"/>
              <a:ext cx="1331769" cy="1165457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A8ED942-B5D9-4EFE-A9CC-CA33627D9BDB}"/>
                </a:ext>
              </a:extLst>
            </p:cNvPr>
            <p:cNvCxnSpPr>
              <a:cxnSpLocks/>
            </p:cNvCxnSpPr>
            <p:nvPr/>
          </p:nvCxnSpPr>
          <p:spPr>
            <a:xfrm>
              <a:off x="6850393" y="3652370"/>
              <a:ext cx="1184963" cy="113527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85C4398-3FD3-4E06-BEDF-6424D94F77F8}"/>
                    </a:ext>
                  </a:extLst>
                </p:cNvPr>
                <p:cNvSpPr/>
                <p:nvPr/>
              </p:nvSpPr>
              <p:spPr>
                <a:xfrm rot="19312306">
                  <a:off x="6187038" y="2258859"/>
                  <a:ext cx="1798420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/>
                    <a:t>c</a:t>
                  </a:r>
                  <a:r>
                    <a:rPr lang="en-US" sz="1600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B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 </a:t>
                  </a:r>
                  <a14:m>
                    <m:oMath xmlns:m="http://schemas.openxmlformats.org/officeDocument/2006/math"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1600" dirty="0"/>
                    <a:t> out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:=x</a:t>
                  </a:r>
                  <a:r>
                    <a:rPr lang="en-US" sz="1600" baseline="-25000" dirty="0"/>
                    <a:t>1</a:t>
                  </a:r>
                  <a:endParaRPr lang="en-US" sz="1600" dirty="0"/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85C4398-3FD3-4E06-BEDF-6424D94F77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312306">
                  <a:off x="6187038" y="2258859"/>
                  <a:ext cx="1798420" cy="338554"/>
                </a:xfrm>
                <a:prstGeom prst="rect">
                  <a:avLst/>
                </a:prstGeom>
                <a:blipFill>
                  <a:blip r:embed="rId6"/>
                  <a:stretch>
                    <a:fillRect b="-8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BBCED20-30C0-4516-B902-AD7036C5D6F4}"/>
                </a:ext>
              </a:extLst>
            </p:cNvPr>
            <p:cNvSpPr/>
            <p:nvPr/>
          </p:nvSpPr>
          <p:spPr>
            <a:xfrm rot="5225072">
              <a:off x="9103960" y="5244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5BE27B-D7D2-4644-A303-75E22EA44C95}"/>
                </a:ext>
              </a:extLst>
            </p:cNvPr>
            <p:cNvSpPr/>
            <p:nvPr/>
          </p:nvSpPr>
          <p:spPr>
            <a:xfrm rot="2486848">
              <a:off x="11339249" y="3065363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368F8CA2-84CA-45F1-9940-EFEC45596513}"/>
                    </a:ext>
                  </a:extLst>
                </p:cNvPr>
                <p:cNvSpPr/>
                <p:nvPr/>
              </p:nvSpPr>
              <p:spPr>
                <a:xfrm rot="19145779">
                  <a:off x="8706742" y="3793026"/>
                  <a:ext cx="179842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1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368F8CA2-84CA-45F1-9940-EFEC455965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45779">
                  <a:off x="8706742" y="3793026"/>
                  <a:ext cx="1798420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3030" r="-2652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34FF1E2-A878-4EF9-9D95-F0FF00970C1F}"/>
                </a:ext>
              </a:extLst>
            </p:cNvPr>
            <p:cNvSpPr/>
            <p:nvPr/>
          </p:nvSpPr>
          <p:spPr>
            <a:xfrm>
              <a:off x="11532333" y="3391939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/>
                <a:t>in?</a:t>
              </a:r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DB3024-931A-4BFC-941F-E02451BB9B4B}"/>
                </a:ext>
              </a:extLst>
            </p:cNvPr>
            <p:cNvSpPr/>
            <p:nvPr/>
          </p:nvSpPr>
          <p:spPr>
            <a:xfrm>
              <a:off x="9494768" y="5195827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/>
                <a:t>in?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8AC579B6-0751-4505-A922-EAB63021B6B1}"/>
                    </a:ext>
                  </a:extLst>
                </p:cNvPr>
                <p:cNvSpPr/>
                <p:nvPr/>
              </p:nvSpPr>
              <p:spPr>
                <a:xfrm rot="2668883">
                  <a:off x="5847398" y="4193632"/>
                  <a:ext cx="275729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8AC579B6-0751-4505-A922-EAB63021B6B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668883">
                  <a:off x="5847398" y="4193632"/>
                  <a:ext cx="275729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52B2F7D-F1A7-439B-8FE8-695F96F93E0F}"/>
                    </a:ext>
                  </a:extLst>
                </p:cNvPr>
                <p:cNvSpPr/>
                <p:nvPr/>
              </p:nvSpPr>
              <p:spPr>
                <a:xfrm rot="1849928">
                  <a:off x="8745183" y="1959771"/>
                  <a:ext cx="275729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52B2F7D-F1A7-439B-8FE8-695F96F93E0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49928">
                  <a:off x="8745183" y="1959771"/>
                  <a:ext cx="275729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79CFCF6-1077-482C-B0D4-826B80C584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13551" y="3282949"/>
              <a:ext cx="2912464" cy="12936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0D6422E-5D23-49E8-A344-DF7DCAE59B06}"/>
                    </a:ext>
                  </a:extLst>
                </p:cNvPr>
                <p:cNvSpPr/>
                <p:nvPr/>
              </p:nvSpPr>
              <p:spPr>
                <a:xfrm>
                  <a:off x="7151752" y="2646554"/>
                  <a:ext cx="2809775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/>
                    <a:t>in?</a:t>
                  </a:r>
                  <a14:m>
                    <m:oMath xmlns:m="http://schemas.openxmlformats.org/officeDocument/2006/math"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1600" dirty="0"/>
                    <a:t>  x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:=in, c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:=0,</a:t>
                  </a:r>
                </a:p>
                <a:p>
                  <a:pPr algn="ctr"/>
                  <a:r>
                    <a:rPr lang="en-US" sz="1600" dirty="0"/>
                    <a:t>           x</a:t>
                  </a:r>
                  <a:r>
                    <a:rPr lang="en-US" sz="1600" baseline="-25000" dirty="0"/>
                    <a:t>2</a:t>
                  </a:r>
                  <a:r>
                    <a:rPr lang="en-US" sz="1600" dirty="0"/>
                    <a:t>:=in, c</a:t>
                  </a:r>
                  <a:r>
                    <a:rPr lang="en-US" sz="1600" baseline="-25000" dirty="0"/>
                    <a:t>2</a:t>
                  </a:r>
                  <a:r>
                    <a:rPr lang="en-US" sz="1600" dirty="0"/>
                    <a:t>:=0</a:t>
                  </a: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0D6422E-5D23-49E8-A344-DF7DCAE59B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1752" y="2646554"/>
                  <a:ext cx="2809775" cy="584775"/>
                </a:xfrm>
                <a:prstGeom prst="rect">
                  <a:avLst/>
                </a:prstGeom>
                <a:blipFill>
                  <a:blip r:embed="rId10"/>
                  <a:stretch>
                    <a:fillRect t="-3125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2B4DD01-18B8-4CF2-8C4C-A5717303B1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067517" y="2221426"/>
              <a:ext cx="1256227" cy="760625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AB41410-9037-4642-BFD0-E5B6AD3951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71934" y="3703181"/>
              <a:ext cx="1315116" cy="1157757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CF9E1BF-862A-4A49-9D34-326D19A9D3B3}"/>
                    </a:ext>
                  </a:extLst>
                </p:cNvPr>
                <p:cNvSpPr/>
                <p:nvPr/>
              </p:nvSpPr>
              <p:spPr>
                <a:xfrm rot="19128990">
                  <a:off x="9173532" y="4223248"/>
                  <a:ext cx="186461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dirty="0"/>
                    <a:t>in?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x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:=in, c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:=0</a:t>
                  </a: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CF9E1BF-862A-4A49-9D34-326D19A9D3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28990">
                  <a:off x="9173532" y="4223248"/>
                  <a:ext cx="1864614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2583" t="-2823" r="-4797" b="-56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859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F31746-2D5F-438D-A2FC-CD46516AD0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94087" y="1234827"/>
                <a:ext cx="5734413" cy="4351338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2400" dirty="0"/>
                  <a:t>If B</a:t>
                </a:r>
                <a:r>
                  <a:rPr lang="en-US" sz="2400" baseline="-25000" dirty="0"/>
                  <a:t>1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7030A0"/>
                    </a:solidFill>
                  </a:rPr>
                  <a:t>A</a:t>
                </a:r>
                <a:r>
                  <a:rPr lang="en-US" sz="2400" baseline="-25000" dirty="0">
                    <a:solidFill>
                      <a:srgbClr val="7030A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400" baseline="-25000" dirty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>
                    <a:solidFill>
                      <a:srgbClr val="7030A0"/>
                    </a:solidFill>
                  </a:rPr>
                  <a:t>B</a:t>
                </a:r>
                <a:r>
                  <a:rPr lang="en-US" sz="2400" baseline="-25000" dirty="0">
                    <a:solidFill>
                      <a:srgbClr val="7030A0"/>
                    </a:solidFill>
                  </a:rPr>
                  <a:t>2 </a:t>
                </a:r>
                <a:r>
                  <a:rPr lang="en-US" sz="2400" dirty="0"/>
                  <a:t>:</a:t>
                </a:r>
              </a:p>
              <a:p>
                <a:pPr lvl="1"/>
                <a:r>
                  <a:rPr lang="en-US" sz="2400" dirty="0"/>
                  <a:t>(</a:t>
                </a:r>
                <a:r>
                  <a:rPr lang="en-US" sz="2400" dirty="0" err="1"/>
                  <a:t>full,full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/>
                  <a:t> (</a:t>
                </a:r>
                <a:r>
                  <a:rPr lang="en-US" sz="2400" dirty="0" err="1"/>
                  <a:t>full,empty</a:t>
                </a:r>
                <a:r>
                  <a:rPr lang="en-US" sz="2400" dirty="0"/>
                  <a:t>) cannot happen</a:t>
                </a:r>
              </a:p>
              <a:p>
                <a:r>
                  <a:rPr lang="en-US" sz="2400" dirty="0"/>
                  <a:t>If</a:t>
                </a:r>
                <a:r>
                  <a:rPr lang="en-US" sz="2400" dirty="0">
                    <a:solidFill>
                      <a:srgbClr val="FF0000"/>
                    </a:solidFill>
                  </a:rPr>
                  <a:t> B</a:t>
                </a:r>
                <a:r>
                  <a:rPr lang="en-US" sz="2400" baseline="-25000" dirty="0">
                    <a:solidFill>
                      <a:srgbClr val="FF000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</a:t>
                </a:r>
                <a:r>
                  <a:rPr lang="en-US" sz="2400" baseline="-25000" dirty="0">
                    <a:solidFill>
                      <a:srgbClr val="FF000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400" baseline="-250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B</a:t>
                </a:r>
                <a:r>
                  <a:rPr lang="en-US" sz="2400" baseline="-25000" dirty="0">
                    <a:solidFill>
                      <a:schemeClr val="tx1"/>
                    </a:solidFill>
                  </a:rPr>
                  <a:t>2 </a:t>
                </a:r>
                <a:r>
                  <a:rPr lang="en-US" sz="2400" dirty="0"/>
                  <a:t>:</a:t>
                </a:r>
              </a:p>
              <a:p>
                <a:pPr lvl="1"/>
                <a:r>
                  <a:rPr lang="en-US" sz="2400" dirty="0"/>
                  <a:t>(full, full)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/>
                  <a:t> (</a:t>
                </a:r>
                <a:r>
                  <a:rPr lang="en-US" sz="2400" dirty="0" err="1"/>
                  <a:t>empty,full</a:t>
                </a:r>
                <a:r>
                  <a:rPr lang="en-US" sz="2400" dirty="0"/>
                  <a:t>) will happen eventually</a:t>
                </a:r>
              </a:p>
              <a:p>
                <a:r>
                  <a:rPr lang="en-US" sz="2400" b="1" dirty="0"/>
                  <a:t>out</a:t>
                </a:r>
                <a:r>
                  <a:rPr lang="en-US" sz="2400" b="1" baseline="-25000" dirty="0"/>
                  <a:t>1</a:t>
                </a:r>
                <a:r>
                  <a:rPr lang="en-US" sz="2400" b="1" dirty="0"/>
                  <a:t> guaranteed to happen before out</a:t>
                </a:r>
                <a:r>
                  <a:rPr lang="en-US" sz="2400" b="1" baseline="-25000" dirty="0"/>
                  <a:t>2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Implicit coordination based on delays</a:t>
                </a:r>
              </a:p>
              <a:p>
                <a:pPr lvl="1"/>
                <a:r>
                  <a:rPr lang="en-US" sz="2400" dirty="0"/>
                  <a:t>Both process clocks increase in tandem</a:t>
                </a:r>
              </a:p>
              <a:p>
                <a:pPr lvl="1"/>
                <a:r>
                  <a:rPr lang="en-US" sz="2400" dirty="0"/>
                  <a:t>Global clock-based synchronization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F31746-2D5F-438D-A2FC-CD46516AD0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94087" y="1234827"/>
                <a:ext cx="5734413" cy="4351338"/>
              </a:xfrm>
              <a:blipFill>
                <a:blip r:embed="rId2"/>
                <a:stretch>
                  <a:fillRect l="-744" t="-1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83F6BF7-7AF9-4321-961E-067D34E0F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Semi-synchrony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75CFE-D10C-4D9E-9DB1-20D4A554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882B3A1-4D8C-450E-8949-F8448368DC0A}"/>
              </a:ext>
            </a:extLst>
          </p:cNvPr>
          <p:cNvGrpSpPr/>
          <p:nvPr/>
        </p:nvGrpSpPr>
        <p:grpSpPr>
          <a:xfrm>
            <a:off x="326232" y="1598166"/>
            <a:ext cx="6151729" cy="3972992"/>
            <a:chOff x="5847398" y="1642616"/>
            <a:chExt cx="6151729" cy="397299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BAAAE5-23C3-40ED-A511-96ABC0EB3A95}"/>
                </a:ext>
              </a:extLst>
            </p:cNvPr>
            <p:cNvSpPr/>
            <p:nvPr/>
          </p:nvSpPr>
          <p:spPr>
            <a:xfrm>
              <a:off x="6264726" y="2999288"/>
              <a:ext cx="1084794" cy="624023"/>
            </a:xfrm>
            <a:prstGeom prst="ellipse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/>
                <a:t>empty,</a:t>
              </a:r>
            </a:p>
            <a:p>
              <a:pPr algn="ctr"/>
              <a:r>
                <a:rPr lang="en-US" dirty="0"/>
                <a:t>empty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90D6EBA0-DB97-4654-B01F-935921AB63DC}"/>
                    </a:ext>
                  </a:extLst>
                </p:cNvPr>
                <p:cNvSpPr/>
                <p:nvPr/>
              </p:nvSpPr>
              <p:spPr>
                <a:xfrm>
                  <a:off x="7785100" y="1642616"/>
                  <a:ext cx="1591376" cy="624023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full, empty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1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90D6EBA0-DB97-4654-B01F-935921AB63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5100" y="1642616"/>
                  <a:ext cx="1591376" cy="624023"/>
                </a:xfrm>
                <a:prstGeom prst="ellipse">
                  <a:avLst/>
                </a:prstGeom>
                <a:blipFill>
                  <a:blip r:embed="rId3"/>
                  <a:stretch>
                    <a:fillRect t="-4673" b="-14019"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D9F1BE28-6308-45F8-9B14-666646FC2155}"/>
                    </a:ext>
                  </a:extLst>
                </p:cNvPr>
                <p:cNvSpPr/>
                <p:nvPr/>
              </p:nvSpPr>
              <p:spPr>
                <a:xfrm>
                  <a:off x="7947040" y="4556268"/>
                  <a:ext cx="1415659" cy="919774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empty, full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D9F1BE28-6308-45F8-9B14-666646FC215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7040" y="4556268"/>
                  <a:ext cx="1415659" cy="919774"/>
                </a:xfrm>
                <a:prstGeom prst="ellipse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0331E000-0A07-4842-A4D9-2B44AA907EF1}"/>
                    </a:ext>
                  </a:extLst>
                </p:cNvPr>
                <p:cNvSpPr/>
                <p:nvPr/>
              </p:nvSpPr>
              <p:spPr>
                <a:xfrm>
                  <a:off x="10328286" y="2696337"/>
                  <a:ext cx="1084794" cy="971435"/>
                </a:xfrm>
                <a:prstGeom prst="ellipse">
                  <a:avLst/>
                </a:prstGeom>
                <a:ln w="254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/>
                    <a:t>f</a:t>
                  </a:r>
                  <a:r>
                    <a:rPr lang="en-US" dirty="0" err="1"/>
                    <a:t>ull,full</a:t>
                  </a:r>
                  <a:endParaRPr lang="en-US" dirty="0"/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1</a:t>
                  </a:r>
                </a:p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0331E000-0A07-4842-A4D9-2B44AA907E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8286" y="2696337"/>
                  <a:ext cx="1084794" cy="971435"/>
                </a:xfrm>
                <a:prstGeom prst="ellipse">
                  <a:avLst/>
                </a:prstGeom>
                <a:blipFill>
                  <a:blip r:embed="rId5"/>
                  <a:stretch>
                    <a:fillRect b="-6135"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90A4FD0-6CFD-4379-AF1E-77D0AFEC7E3B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flipV="1">
              <a:off x="6807123" y="2153543"/>
              <a:ext cx="1088308" cy="845745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8F1CBA8-9410-4EBE-BFEB-E47633667737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>
              <a:off x="9297044" y="2083469"/>
              <a:ext cx="1190106" cy="755131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91E0957-BEC9-434B-AFEB-E4E5E7839E8D}"/>
                </a:ext>
              </a:extLst>
            </p:cNvPr>
            <p:cNvCxnSpPr>
              <a:cxnSpLocks/>
              <a:stCxn id="8" idx="7"/>
              <a:endCxn id="9" idx="3"/>
            </p:cNvCxnSpPr>
            <p:nvPr/>
          </p:nvCxnSpPr>
          <p:spPr>
            <a:xfrm flipV="1">
              <a:off x="9155381" y="3525509"/>
              <a:ext cx="1331769" cy="1165457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A8ED942-B5D9-4EFE-A9CC-CA33627D9BDB}"/>
                </a:ext>
              </a:extLst>
            </p:cNvPr>
            <p:cNvCxnSpPr>
              <a:cxnSpLocks/>
            </p:cNvCxnSpPr>
            <p:nvPr/>
          </p:nvCxnSpPr>
          <p:spPr>
            <a:xfrm>
              <a:off x="6850393" y="3652370"/>
              <a:ext cx="1184963" cy="113527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85C4398-3FD3-4E06-BEDF-6424D94F77F8}"/>
                    </a:ext>
                  </a:extLst>
                </p:cNvPr>
                <p:cNvSpPr/>
                <p:nvPr/>
              </p:nvSpPr>
              <p:spPr>
                <a:xfrm rot="19312306">
                  <a:off x="6187038" y="2258859"/>
                  <a:ext cx="1798420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/>
                    <a:t>c</a:t>
                  </a:r>
                  <a:r>
                    <a:rPr lang="en-US" sz="1600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B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 </a:t>
                  </a:r>
                  <a14:m>
                    <m:oMath xmlns:m="http://schemas.openxmlformats.org/officeDocument/2006/math"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1600" dirty="0"/>
                    <a:t> out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:=x</a:t>
                  </a:r>
                  <a:r>
                    <a:rPr lang="en-US" sz="1600" baseline="-25000" dirty="0"/>
                    <a:t>1</a:t>
                  </a:r>
                  <a:endParaRPr lang="en-US" sz="1600" dirty="0"/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85C4398-3FD3-4E06-BEDF-6424D94F77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312306">
                  <a:off x="6187038" y="2258859"/>
                  <a:ext cx="1798420" cy="338554"/>
                </a:xfrm>
                <a:prstGeom prst="rect">
                  <a:avLst/>
                </a:prstGeom>
                <a:blipFill>
                  <a:blip r:embed="rId6"/>
                  <a:stretch>
                    <a:fillRect b="-8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BBCED20-30C0-4516-B902-AD7036C5D6F4}"/>
                </a:ext>
              </a:extLst>
            </p:cNvPr>
            <p:cNvSpPr/>
            <p:nvPr/>
          </p:nvSpPr>
          <p:spPr>
            <a:xfrm rot="5225072">
              <a:off x="9103960" y="5244846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5BE27B-D7D2-4644-A303-75E22EA44C95}"/>
                </a:ext>
              </a:extLst>
            </p:cNvPr>
            <p:cNvSpPr/>
            <p:nvPr/>
          </p:nvSpPr>
          <p:spPr>
            <a:xfrm rot="2486848">
              <a:off x="11339249" y="3065363"/>
              <a:ext cx="386169" cy="355356"/>
            </a:xfrm>
            <a:custGeom>
              <a:avLst/>
              <a:gdLst>
                <a:gd name="connsiteX0" fmla="*/ 122945 w 386169"/>
                <a:gd name="connsiteY0" fmla="*/ 327351 h 355356"/>
                <a:gd name="connsiteX1" fmla="*/ 299677 w 386169"/>
                <a:gd name="connsiteY1" fmla="*/ 350403 h 355356"/>
                <a:gd name="connsiteX2" fmla="*/ 384202 w 386169"/>
                <a:gd name="connsiteY2" fmla="*/ 242826 h 355356"/>
                <a:gd name="connsiteX3" fmla="*/ 338097 w 386169"/>
                <a:gd name="connsiteY3" fmla="*/ 58409 h 355356"/>
                <a:gd name="connsiteX4" fmla="*/ 115261 w 386169"/>
                <a:gd name="connsiteY4" fmla="*/ 4621 h 355356"/>
                <a:gd name="connsiteX5" fmla="*/ 0 w 386169"/>
                <a:gd name="connsiteY5" fmla="*/ 158302 h 35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69" h="355356">
                  <a:moveTo>
                    <a:pt x="122945" y="327351"/>
                  </a:moveTo>
                  <a:cubicBezTo>
                    <a:pt x="189539" y="345920"/>
                    <a:pt x="256134" y="364490"/>
                    <a:pt x="299677" y="350403"/>
                  </a:cubicBezTo>
                  <a:cubicBezTo>
                    <a:pt x="343220" y="336316"/>
                    <a:pt x="377799" y="291492"/>
                    <a:pt x="384202" y="242826"/>
                  </a:cubicBezTo>
                  <a:cubicBezTo>
                    <a:pt x="390605" y="194160"/>
                    <a:pt x="382920" y="98110"/>
                    <a:pt x="338097" y="58409"/>
                  </a:cubicBezTo>
                  <a:cubicBezTo>
                    <a:pt x="293274" y="18708"/>
                    <a:pt x="171611" y="-12028"/>
                    <a:pt x="115261" y="4621"/>
                  </a:cubicBezTo>
                  <a:cubicBezTo>
                    <a:pt x="58911" y="21270"/>
                    <a:pt x="29455" y="89786"/>
                    <a:pt x="0" y="15830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368F8CA2-84CA-45F1-9940-EFEC45596513}"/>
                    </a:ext>
                  </a:extLst>
                </p:cNvPr>
                <p:cNvSpPr/>
                <p:nvPr/>
              </p:nvSpPr>
              <p:spPr>
                <a:xfrm rot="19145779">
                  <a:off x="8706742" y="3793026"/>
                  <a:ext cx="179842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1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1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368F8CA2-84CA-45F1-9940-EFEC455965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45779">
                  <a:off x="8706742" y="3793026"/>
                  <a:ext cx="1798420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3030" r="-2652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34FF1E2-A878-4EF9-9D95-F0FF00970C1F}"/>
                </a:ext>
              </a:extLst>
            </p:cNvPr>
            <p:cNvSpPr/>
            <p:nvPr/>
          </p:nvSpPr>
          <p:spPr>
            <a:xfrm>
              <a:off x="11532333" y="3391939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/>
                <a:t>in?</a:t>
              </a:r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DB3024-931A-4BFC-941F-E02451BB9B4B}"/>
                </a:ext>
              </a:extLst>
            </p:cNvPr>
            <p:cNvSpPr/>
            <p:nvPr/>
          </p:nvSpPr>
          <p:spPr>
            <a:xfrm>
              <a:off x="9494768" y="5195827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/>
                <a:t>in?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8AC579B6-0751-4505-A922-EAB63021B6B1}"/>
                    </a:ext>
                  </a:extLst>
                </p:cNvPr>
                <p:cNvSpPr/>
                <p:nvPr/>
              </p:nvSpPr>
              <p:spPr>
                <a:xfrm rot="2668883">
                  <a:off x="5847398" y="4193632"/>
                  <a:ext cx="275729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8AC579B6-0751-4505-A922-EAB63021B6B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668883">
                  <a:off x="5847398" y="4193632"/>
                  <a:ext cx="275729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52B2F7D-F1A7-439B-8FE8-695F96F93E0F}"/>
                    </a:ext>
                  </a:extLst>
                </p:cNvPr>
                <p:cNvSpPr/>
                <p:nvPr/>
              </p:nvSpPr>
              <p:spPr>
                <a:xfrm rot="1849928">
                  <a:off x="8745183" y="1959771"/>
                  <a:ext cx="275729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/>
                    <a:t>c</a:t>
                  </a:r>
                  <a:r>
                    <a:rPr lang="en-US" baseline="-25000" dirty="0"/>
                    <a:t>2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dirty="0"/>
                    <a:t>B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out</a:t>
                  </a:r>
                  <a:r>
                    <a:rPr lang="en-US" baseline="-25000" dirty="0"/>
                    <a:t>2</a:t>
                  </a:r>
                  <a:r>
                    <a:rPr lang="en-US" dirty="0"/>
                    <a:t>:=x</a:t>
                  </a:r>
                  <a:r>
                    <a:rPr lang="en-US" baseline="-25000" dirty="0"/>
                    <a:t>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52B2F7D-F1A7-439B-8FE8-695F96F93E0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49928">
                  <a:off x="8745183" y="1959771"/>
                  <a:ext cx="275729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79CFCF6-1077-482C-B0D4-826B80C584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13551" y="3282949"/>
              <a:ext cx="2912464" cy="12936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0D6422E-5D23-49E8-A344-DF7DCAE59B06}"/>
                    </a:ext>
                  </a:extLst>
                </p:cNvPr>
                <p:cNvSpPr/>
                <p:nvPr/>
              </p:nvSpPr>
              <p:spPr>
                <a:xfrm>
                  <a:off x="7151752" y="2646554"/>
                  <a:ext cx="2809775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/>
                    <a:t>in?</a:t>
                  </a:r>
                  <a14:m>
                    <m:oMath xmlns:m="http://schemas.openxmlformats.org/officeDocument/2006/math"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1600" dirty="0"/>
                    <a:t>  x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:=in, c</a:t>
                  </a:r>
                  <a:r>
                    <a:rPr lang="en-US" sz="1600" baseline="-25000" dirty="0"/>
                    <a:t>1</a:t>
                  </a:r>
                  <a:r>
                    <a:rPr lang="en-US" sz="1600" dirty="0"/>
                    <a:t>:=0,</a:t>
                  </a:r>
                </a:p>
                <a:p>
                  <a:pPr algn="ctr"/>
                  <a:r>
                    <a:rPr lang="en-US" sz="1600" dirty="0"/>
                    <a:t>           x</a:t>
                  </a:r>
                  <a:r>
                    <a:rPr lang="en-US" sz="1600" baseline="-25000" dirty="0"/>
                    <a:t>2</a:t>
                  </a:r>
                  <a:r>
                    <a:rPr lang="en-US" sz="1600" dirty="0"/>
                    <a:t>:=in, c</a:t>
                  </a:r>
                  <a:r>
                    <a:rPr lang="en-US" sz="1600" baseline="-25000" dirty="0"/>
                    <a:t>2</a:t>
                  </a:r>
                  <a:r>
                    <a:rPr lang="en-US" sz="1600" dirty="0"/>
                    <a:t>:=0</a:t>
                  </a: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0D6422E-5D23-49E8-A344-DF7DCAE59B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51752" y="2646554"/>
                  <a:ext cx="2809775" cy="584775"/>
                </a:xfrm>
                <a:prstGeom prst="rect">
                  <a:avLst/>
                </a:prstGeom>
                <a:blipFill>
                  <a:blip r:embed="rId10"/>
                  <a:stretch>
                    <a:fillRect t="-3125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2B4DD01-18B8-4CF2-8C4C-A5717303B1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067517" y="2221426"/>
              <a:ext cx="1256227" cy="760625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AB41410-9037-4642-BFD0-E5B6AD3951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71934" y="3703181"/>
              <a:ext cx="1315116" cy="1157757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CF9E1BF-862A-4A49-9D34-326D19A9D3B3}"/>
                    </a:ext>
                  </a:extLst>
                </p:cNvPr>
                <p:cNvSpPr/>
                <p:nvPr/>
              </p:nvSpPr>
              <p:spPr>
                <a:xfrm rot="19128990">
                  <a:off x="9173532" y="4223248"/>
                  <a:ext cx="186461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dirty="0"/>
                    <a:t>in?</a:t>
                  </a:r>
                  <a14:m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/>
                    <a:t> x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:=in, c</a:t>
                  </a:r>
                  <a:r>
                    <a:rPr lang="en-US" baseline="-25000" dirty="0"/>
                    <a:t>1</a:t>
                  </a:r>
                  <a:r>
                    <a:rPr lang="en-US" dirty="0"/>
                    <a:t>:=0</a:t>
                  </a: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CF9E1BF-862A-4A49-9D34-326D19A9D3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28990">
                  <a:off x="9173532" y="4223248"/>
                  <a:ext cx="1864614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2583" t="-2823" r="-4797" b="-56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3443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EA4B2A-81A2-4549-B0BB-23A31312B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05" y="1299029"/>
            <a:ext cx="10443368" cy="3949584"/>
          </a:xfrm>
        </p:spPr>
        <p:txBody>
          <a:bodyPr/>
          <a:lstStyle/>
          <a:p>
            <a:r>
              <a:rPr lang="en-US" dirty="0"/>
              <a:t>Most material that follows is from this paper:</a:t>
            </a:r>
          </a:p>
          <a:p>
            <a:pPr marL="0" indent="0">
              <a:buNone/>
            </a:pPr>
            <a:r>
              <a:rPr lang="en-US" dirty="0"/>
              <a:t>Z. Jiang, M. </a:t>
            </a:r>
            <a:r>
              <a:rPr lang="en-US" dirty="0" err="1"/>
              <a:t>Pajic</a:t>
            </a:r>
            <a:r>
              <a:rPr lang="en-US" dirty="0"/>
              <a:t>, S. </a:t>
            </a:r>
            <a:r>
              <a:rPr lang="en-US" dirty="0" err="1"/>
              <a:t>Moarref</a:t>
            </a:r>
            <a:r>
              <a:rPr lang="en-US" dirty="0"/>
              <a:t>, R. Alur, R. </a:t>
            </a:r>
            <a:r>
              <a:rPr lang="en-US" dirty="0" err="1"/>
              <a:t>Mangharam</a:t>
            </a:r>
            <a:r>
              <a:rPr lang="en-US" dirty="0"/>
              <a:t>, </a:t>
            </a:r>
            <a:r>
              <a:rPr lang="en-US" i="1" dirty="0"/>
              <a:t>Modeling and Verification of a Dual Chamber Implantable Pacemaker</a:t>
            </a:r>
            <a:r>
              <a:rPr lang="en-US" dirty="0"/>
              <a:t>, In Proceedings of Tools and Algorithms for the Construction and Analysis of Systems (TACAS), 2012.  </a:t>
            </a:r>
          </a:p>
          <a:p>
            <a:r>
              <a:rPr lang="en-US" dirty="0"/>
              <a:t>Alur’s textbook has detailed descriptions of some other pacemaker components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DCEEBE-9909-446B-8D6C-C858EF6D0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Pacemaker Modeling as a Timed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D84FF-0FBD-4423-A6FF-63A9EDF6C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806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7498B7-9DF3-4ACB-A04A-28486CD85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0" y="1252009"/>
            <a:ext cx="5722153" cy="435133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SA node (controlled by nervous system) periodically generates an electric pulse</a:t>
            </a:r>
          </a:p>
          <a:p>
            <a:r>
              <a:rPr lang="en-US" sz="2400" dirty="0"/>
              <a:t>This pulse causes both atria to contract pushing blood into the ventricles</a:t>
            </a:r>
          </a:p>
          <a:p>
            <a:r>
              <a:rPr lang="en-US" sz="2400" dirty="0"/>
              <a:t>Conduction is delayed at the AV node allowing ventricles to fill</a:t>
            </a:r>
          </a:p>
          <a:p>
            <a:r>
              <a:rPr lang="en-US" sz="2400" dirty="0"/>
              <a:t>Finally the His-Purkinje system spreads electric activation through ventricles causing them both to contract, pumping blood out of the heart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E39614-7919-45A9-802C-F1C71975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healthy heart 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0FE83-540B-457E-843A-80BB2D557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B18859-CB01-458E-9485-B858F7F73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97" y="1425102"/>
            <a:ext cx="4185453" cy="35831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10568F-29FC-486E-9CDA-AF9332320B96}"/>
              </a:ext>
            </a:extLst>
          </p:cNvPr>
          <p:cNvSpPr txBox="1"/>
          <p:nvPr/>
        </p:nvSpPr>
        <p:spPr>
          <a:xfrm>
            <a:off x="829292" y="5008258"/>
            <a:ext cx="4142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Electrical Conduction System of the Heart</a:t>
            </a:r>
          </a:p>
        </p:txBody>
      </p:sp>
    </p:spTree>
    <p:extLst>
      <p:ext uri="{BB962C8B-B14F-4D97-AF65-F5344CB8AC3E}">
        <p14:creationId xmlns:p14="http://schemas.microsoft.com/office/powerpoint/2010/main" val="1938138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B22C48-E285-4534-8CF1-D388D95C4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1650" y="1332703"/>
            <a:ext cx="7554118" cy="4351338"/>
          </a:xfrm>
        </p:spPr>
        <p:txBody>
          <a:bodyPr/>
          <a:lstStyle/>
          <a:p>
            <a:r>
              <a:rPr lang="en-US" dirty="0"/>
              <a:t>Aging and/or diseases cause conduction properties of heart tissue to change leading to changes in heart rhythm</a:t>
            </a:r>
          </a:p>
          <a:p>
            <a:r>
              <a:rPr lang="en-US" dirty="0"/>
              <a:t>Tachycardia: faster than desirable heart rate impairing </a:t>
            </a:r>
            <a:r>
              <a:rPr lang="en-US" dirty="0" err="1"/>
              <a:t>hemo</a:t>
            </a:r>
            <a:r>
              <a:rPr lang="en-US" dirty="0"/>
              <a:t>-dynamics (blood flow dynamics)</a:t>
            </a:r>
          </a:p>
          <a:p>
            <a:r>
              <a:rPr lang="en-US" dirty="0"/>
              <a:t>Bradycardia: slower heart rate leading to insufficient blood supply</a:t>
            </a:r>
          </a:p>
          <a:p>
            <a:r>
              <a:rPr lang="en-US" dirty="0"/>
              <a:t>Pacemakers can be used to treat bradycardia by providing pulses when heart rate is low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2F45B5-0324-4A06-9341-8FD9001DF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pacemakers 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DE67E-0DD5-4947-A907-01CE2C632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BC3D7A9-70E1-475F-8073-AE9F3F81D2D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26232" y="1651001"/>
            <a:ext cx="3276600" cy="25721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1721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4FDD14-FC96-4BCF-BCDC-C9EC01B0C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Implantable Pacemaker modeling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61C59-11FC-4348-82D5-E6F0437A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5" name="内容占位符 4" descr="PM_timers.jpg">
            <a:extLst>
              <a:ext uri="{FF2B5EF4-FFF2-40B4-BE49-F238E27FC236}">
                <a16:creationId xmlns:a16="http://schemas.microsoft.com/office/drawing/2014/main" id="{3B7C0997-E623-4BDF-A5B5-6B5EA72CE2E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4581243" y="1612900"/>
            <a:ext cx="5772713" cy="29267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782F837-70C1-4BB1-9A0C-AF706183267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1228443" y="1689101"/>
            <a:ext cx="3276600" cy="25721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直接箭头连接符 7">
            <a:extLst>
              <a:ext uri="{FF2B5EF4-FFF2-40B4-BE49-F238E27FC236}">
                <a16:creationId xmlns:a16="http://schemas.microsoft.com/office/drawing/2014/main" id="{0FB92DC0-A443-48EC-B3D5-CE3DE73DD706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V="1">
            <a:off x="2939487" y="1797050"/>
            <a:ext cx="1905000" cy="1676400"/>
          </a:xfrm>
          <a:prstGeom prst="straightConnector1">
            <a:avLst/>
          </a:prstGeom>
          <a:ln w="28575">
            <a:solidFill>
              <a:schemeClr val="bg1"/>
            </a:solidFill>
            <a:headEnd type="oval" w="lg" len="lg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接箭头连接符 9">
            <a:extLst>
              <a:ext uri="{FF2B5EF4-FFF2-40B4-BE49-F238E27FC236}">
                <a16:creationId xmlns:a16="http://schemas.microsoft.com/office/drawing/2014/main" id="{FAEDFE9C-E1A6-406C-99B1-FF545A76FD51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3244287" y="2178050"/>
            <a:ext cx="1600200" cy="1524000"/>
          </a:xfrm>
          <a:prstGeom prst="straightConnector1">
            <a:avLst/>
          </a:prstGeom>
          <a:ln w="28575">
            <a:solidFill>
              <a:schemeClr val="bg1"/>
            </a:solidFill>
            <a:headEnd type="oval" w="lg" len="lg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763C8A-CE65-4678-B793-D29CB17A2BF8}"/>
              </a:ext>
            </a:extLst>
          </p:cNvPr>
          <p:cNvCxnSpPr/>
          <p:nvPr/>
        </p:nvCxnSpPr>
        <p:spPr>
          <a:xfrm flipV="1">
            <a:off x="3975100" y="1797050"/>
            <a:ext cx="869387" cy="76835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E19E42C-1B4A-4337-B04C-8294B5D715B8}"/>
              </a:ext>
            </a:extLst>
          </p:cNvPr>
          <p:cNvCxnSpPr>
            <a:cxnSpLocks/>
          </p:cNvCxnSpPr>
          <p:nvPr/>
        </p:nvCxnSpPr>
        <p:spPr>
          <a:xfrm flipV="1">
            <a:off x="4051300" y="2178050"/>
            <a:ext cx="793187" cy="76200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65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1B80AF-A340-4026-8532-91E46F83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of a simple car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1A4183-8263-4F35-A36F-5F5BAC8A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7D18A247-53AC-4D92-858F-0C5094219796}"/>
              </a:ext>
            </a:extLst>
          </p:cNvPr>
          <p:cNvSpPr/>
          <p:nvPr/>
        </p:nvSpPr>
        <p:spPr>
          <a:xfrm>
            <a:off x="3389117" y="2033337"/>
            <a:ext cx="3094892" cy="56270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F6E9031D-A1AC-4BEC-960A-7273EF5ED27B}"/>
              </a:ext>
            </a:extLst>
          </p:cNvPr>
          <p:cNvSpPr/>
          <p:nvPr/>
        </p:nvSpPr>
        <p:spPr>
          <a:xfrm>
            <a:off x="3228884" y="2615501"/>
            <a:ext cx="4166381" cy="562708"/>
          </a:xfrm>
          <a:prstGeom prst="trapezoi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7875BCE-7175-4BDA-81CD-77A0EB63454C}"/>
              </a:ext>
            </a:extLst>
          </p:cNvPr>
          <p:cNvSpPr/>
          <p:nvPr/>
        </p:nvSpPr>
        <p:spPr>
          <a:xfrm>
            <a:off x="3545058" y="3178209"/>
            <a:ext cx="407963" cy="4250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0E0A0A6-5833-4A96-A974-4066FC4478D4}"/>
              </a:ext>
            </a:extLst>
          </p:cNvPr>
          <p:cNvSpPr/>
          <p:nvPr/>
        </p:nvSpPr>
        <p:spPr>
          <a:xfrm>
            <a:off x="6785316" y="3178209"/>
            <a:ext cx="407963" cy="4250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8606E5-FE0B-4FE1-8C70-637A891B8915}"/>
              </a:ext>
            </a:extLst>
          </p:cNvPr>
          <p:cNvCxnSpPr/>
          <p:nvPr/>
        </p:nvCxnSpPr>
        <p:spPr>
          <a:xfrm>
            <a:off x="2349304" y="3638428"/>
            <a:ext cx="5894363" cy="0"/>
          </a:xfrm>
          <a:prstGeom prst="line">
            <a:avLst/>
          </a:prstGeom>
          <a:ln w="508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40F19BC-3CD1-4354-9D51-C65CFF4B0672}"/>
              </a:ext>
            </a:extLst>
          </p:cNvPr>
          <p:cNvCxnSpPr>
            <a:cxnSpLocks/>
          </p:cNvCxnSpPr>
          <p:nvPr/>
        </p:nvCxnSpPr>
        <p:spPr>
          <a:xfrm>
            <a:off x="8243667" y="2615501"/>
            <a:ext cx="1031132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E5920A9-42A8-45A6-9F59-17416092831C}"/>
              </a:ext>
            </a:extLst>
          </p:cNvPr>
          <p:cNvCxnSpPr>
            <a:cxnSpLocks/>
          </p:cNvCxnSpPr>
          <p:nvPr/>
        </p:nvCxnSpPr>
        <p:spPr>
          <a:xfrm>
            <a:off x="2197752" y="2896855"/>
            <a:ext cx="1031132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0D49962-3153-4140-9AF1-63C4762F601E}"/>
              </a:ext>
            </a:extLst>
          </p:cNvPr>
          <p:cNvCxnSpPr>
            <a:cxnSpLocks/>
          </p:cNvCxnSpPr>
          <p:nvPr/>
        </p:nvCxnSpPr>
        <p:spPr>
          <a:xfrm>
            <a:off x="8243667" y="3101135"/>
            <a:ext cx="1031132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F75503-308A-4FB1-869E-1B8CE91DD80A}"/>
                  </a:ext>
                </a:extLst>
              </p:cNvPr>
              <p:cNvSpPr txBox="1"/>
              <p:nvPr/>
            </p:nvSpPr>
            <p:spPr>
              <a:xfrm>
                <a:off x="9274798" y="2314691"/>
                <a:ext cx="18828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Position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F75503-308A-4FB1-869E-1B8CE91DD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798" y="2314691"/>
                <a:ext cx="1882827" cy="523220"/>
              </a:xfrm>
              <a:prstGeom prst="rect">
                <a:avLst/>
              </a:prstGeom>
              <a:blipFill>
                <a:blip r:embed="rId2"/>
                <a:stretch>
                  <a:fillRect l="-6472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734EC7-B820-487C-84F9-838EC012919E}"/>
                  </a:ext>
                </a:extLst>
              </p:cNvPr>
              <p:cNvSpPr txBox="1"/>
              <p:nvPr/>
            </p:nvSpPr>
            <p:spPr>
              <a:xfrm>
                <a:off x="9274799" y="2867514"/>
                <a:ext cx="16232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Velocity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734EC7-B820-487C-84F9-838EC0129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799" y="2867514"/>
                <a:ext cx="1623201" cy="523220"/>
              </a:xfrm>
              <a:prstGeom prst="rect">
                <a:avLst/>
              </a:prstGeom>
              <a:blipFill>
                <a:blip r:embed="rId3"/>
                <a:stretch>
                  <a:fillRect l="-7491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4EA26-2744-471C-B57B-386FF7E23B66}"/>
                  </a:ext>
                </a:extLst>
              </p:cNvPr>
              <p:cNvSpPr txBox="1"/>
              <p:nvPr/>
            </p:nvSpPr>
            <p:spPr>
              <a:xfrm>
                <a:off x="914152" y="2373635"/>
                <a:ext cx="12993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Force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4EA26-2744-471C-B57B-386FF7E23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152" y="2373635"/>
                <a:ext cx="1299395" cy="523220"/>
              </a:xfrm>
              <a:prstGeom prst="rect">
                <a:avLst/>
              </a:prstGeom>
              <a:blipFill>
                <a:blip r:embed="rId4"/>
                <a:stretch>
                  <a:fillRect l="-9859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32E1B6D-2DB2-44D5-9B81-D65AD04CAF63}"/>
                  </a:ext>
                </a:extLst>
              </p:cNvPr>
              <p:cNvSpPr txBox="1"/>
              <p:nvPr/>
            </p:nvSpPr>
            <p:spPr>
              <a:xfrm>
                <a:off x="3953021" y="3864791"/>
                <a:ext cx="17645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Friction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𝑘𝑣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32E1B6D-2DB2-44D5-9B81-D65AD04CA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021" y="3864791"/>
                <a:ext cx="1764522" cy="523220"/>
              </a:xfrm>
              <a:prstGeom prst="rect">
                <a:avLst/>
              </a:prstGeom>
              <a:blipFill>
                <a:blip r:embed="rId5"/>
                <a:stretch>
                  <a:fillRect l="-6897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A496014-C17B-4A82-9132-5F8BFD3EA2F0}"/>
              </a:ext>
            </a:extLst>
          </p:cNvPr>
          <p:cNvCxnSpPr>
            <a:cxnSpLocks/>
          </p:cNvCxnSpPr>
          <p:nvPr/>
        </p:nvCxnSpPr>
        <p:spPr>
          <a:xfrm flipH="1">
            <a:off x="3953021" y="3778830"/>
            <a:ext cx="1289837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7ADB744-9DE1-40CA-8641-91996434E7EE}"/>
                  </a:ext>
                </a:extLst>
              </p:cNvPr>
              <p:cNvSpPr txBox="1"/>
              <p:nvPr/>
            </p:nvSpPr>
            <p:spPr>
              <a:xfrm>
                <a:off x="701889" y="4525564"/>
                <a:ext cx="10788222" cy="956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Newton’s law of motion: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𝑘𝑣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𝑚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7ADB744-9DE1-40CA-8641-91996434E7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89" y="4525564"/>
                <a:ext cx="10788222" cy="956352"/>
              </a:xfrm>
              <a:prstGeom prst="rect">
                <a:avLst/>
              </a:prstGeom>
              <a:blipFill>
                <a:blip r:embed="rId6"/>
                <a:stretch>
                  <a:fillRect l="-1695" b="-11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725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A2385E-349B-4E02-A706-4B3B2BBD4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79" y="1209202"/>
            <a:ext cx="11089149" cy="2484684"/>
          </a:xfrm>
        </p:spPr>
        <p:txBody>
          <a:bodyPr/>
          <a:lstStyle/>
          <a:p>
            <a:r>
              <a:rPr lang="en-US" dirty="0"/>
              <a:t>Two fixed leads on wall of right atrium and ventricle respectively</a:t>
            </a:r>
          </a:p>
          <a:p>
            <a:r>
              <a:rPr lang="en-US" dirty="0"/>
              <a:t>Activation of local tissue sensed by the leads (giving rise to events Atrial Sense (AS) and Ventricular Sense (VS))</a:t>
            </a:r>
          </a:p>
          <a:p>
            <a:r>
              <a:rPr lang="en-US" dirty="0"/>
              <a:t>Atrial Pacing (AP) or Ventricular Pacing (VP) are delivered if no sensed events occur within deadlines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FE6E07-1D9A-4628-92D3-AAC91E934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dual-chamber pacemakers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D8A67-77E1-4A61-869B-F6A7006B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CEAFFC-E279-4406-91DA-C4EA0FD537A5}"/>
              </a:ext>
            </a:extLst>
          </p:cNvPr>
          <p:cNvSpPr/>
          <p:nvPr/>
        </p:nvSpPr>
        <p:spPr>
          <a:xfrm>
            <a:off x="2881086" y="3429000"/>
            <a:ext cx="1727200" cy="2219798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Heart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E5334C-2A62-471F-B945-C1763004EE1E}"/>
              </a:ext>
            </a:extLst>
          </p:cNvPr>
          <p:cNvSpPr/>
          <p:nvPr/>
        </p:nvSpPr>
        <p:spPr>
          <a:xfrm>
            <a:off x="6408054" y="3429000"/>
            <a:ext cx="1727200" cy="2219798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Pacemaker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4C22717-CBB7-4C6F-B911-298E38E61FA2}"/>
              </a:ext>
            </a:extLst>
          </p:cNvPr>
          <p:cNvCxnSpPr>
            <a:cxnSpLocks/>
          </p:cNvCxnSpPr>
          <p:nvPr/>
        </p:nvCxnSpPr>
        <p:spPr>
          <a:xfrm>
            <a:off x="4608286" y="3757294"/>
            <a:ext cx="1770743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352B6DF-2C35-44D7-859E-ADF4CB8648C6}"/>
              </a:ext>
            </a:extLst>
          </p:cNvPr>
          <p:cNvCxnSpPr>
            <a:cxnSpLocks/>
          </p:cNvCxnSpPr>
          <p:nvPr/>
        </p:nvCxnSpPr>
        <p:spPr>
          <a:xfrm>
            <a:off x="4608285" y="3975008"/>
            <a:ext cx="1770743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20101FE-AD10-4F29-B5D2-444FB7335291}"/>
              </a:ext>
            </a:extLst>
          </p:cNvPr>
          <p:cNvCxnSpPr>
            <a:cxnSpLocks/>
          </p:cNvCxnSpPr>
          <p:nvPr/>
        </p:nvCxnSpPr>
        <p:spPr>
          <a:xfrm flipH="1">
            <a:off x="4608285" y="4737008"/>
            <a:ext cx="1770743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B98F89D-50B5-462A-9A0C-DACBBC18FEE0}"/>
              </a:ext>
            </a:extLst>
          </p:cNvPr>
          <p:cNvCxnSpPr>
            <a:cxnSpLocks/>
          </p:cNvCxnSpPr>
          <p:nvPr/>
        </p:nvCxnSpPr>
        <p:spPr>
          <a:xfrm flipH="1">
            <a:off x="4608284" y="4954722"/>
            <a:ext cx="1770743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8E704AD-EA7F-49C3-9FB3-F17CF766E0FE}"/>
              </a:ext>
            </a:extLst>
          </p:cNvPr>
          <p:cNvSpPr txBox="1"/>
          <p:nvPr/>
        </p:nvSpPr>
        <p:spPr>
          <a:xfrm>
            <a:off x="5360433" y="3364820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456B71-65A3-4D3B-B465-16C7325E8378}"/>
              </a:ext>
            </a:extLst>
          </p:cNvPr>
          <p:cNvSpPr txBox="1"/>
          <p:nvPr/>
        </p:nvSpPr>
        <p:spPr>
          <a:xfrm>
            <a:off x="5353176" y="400805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9C5443-66EE-4175-B724-5D3D82AD04B3}"/>
              </a:ext>
            </a:extLst>
          </p:cNvPr>
          <p:cNvSpPr txBox="1"/>
          <p:nvPr/>
        </p:nvSpPr>
        <p:spPr>
          <a:xfrm>
            <a:off x="5340352" y="4410435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6F02CD-4888-4D06-BDB7-EE00C5C2587A}"/>
              </a:ext>
            </a:extLst>
          </p:cNvPr>
          <p:cNvSpPr txBox="1"/>
          <p:nvPr/>
        </p:nvSpPr>
        <p:spPr>
          <a:xfrm>
            <a:off x="5340352" y="4940339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VP</a:t>
            </a:r>
          </a:p>
        </p:txBody>
      </p:sp>
    </p:spTree>
    <p:extLst>
      <p:ext uri="{BB962C8B-B14F-4D97-AF65-F5344CB8AC3E}">
        <p14:creationId xmlns:p14="http://schemas.microsoft.com/office/powerpoint/2010/main" val="41985115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72E155-E31C-4DBF-8B2F-68134C023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LRI mode of operation explained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FB533-E7D4-444F-B17D-15C9819B7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5228B81-3619-4522-A7A8-08F14E384BF7}"/>
              </a:ext>
            </a:extLst>
          </p:cNvPr>
          <p:cNvSpPr/>
          <p:nvPr/>
        </p:nvSpPr>
        <p:spPr>
          <a:xfrm>
            <a:off x="707274" y="2983866"/>
            <a:ext cx="1084794" cy="624023"/>
          </a:xfrm>
          <a:prstGeom prst="ellipse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/>
              <a:t>ASed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84DD09F-D677-48EF-AAB8-4C3B36CBA6D5}"/>
                  </a:ext>
                </a:extLst>
              </p:cNvPr>
              <p:cNvSpPr/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LRI</a:t>
                </a:r>
              </a:p>
              <a:p>
                <a:pPr algn="ctr"/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K</a:t>
                </a: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84DD09F-D677-48EF-AAB8-4C3B36CBA6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blipFill>
                <a:blip r:embed="rId2"/>
                <a:stretch>
                  <a:fillRect t="-3738" b="-14019"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550EBD7-06E9-4015-A93D-1AE97D5C4DD1}"/>
              </a:ext>
            </a:extLst>
          </p:cNvPr>
          <p:cNvCxnSpPr>
            <a:cxnSpLocks/>
            <a:stCxn id="7" idx="2"/>
            <a:endCxn id="6" idx="6"/>
          </p:cNvCxnSpPr>
          <p:nvPr/>
        </p:nvCxnSpPr>
        <p:spPr>
          <a:xfrm flipH="1">
            <a:off x="1792068" y="3277057"/>
            <a:ext cx="1504965" cy="18821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D018F7A-2301-43D5-8372-AF0692EA162C}"/>
              </a:ext>
            </a:extLst>
          </p:cNvPr>
          <p:cNvSpPr/>
          <p:nvPr/>
        </p:nvSpPr>
        <p:spPr>
          <a:xfrm>
            <a:off x="1596570" y="2663239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747F0BB-9EC7-433C-B8D0-E29D0D5C45C2}"/>
              </a:ext>
            </a:extLst>
          </p:cNvPr>
          <p:cNvSpPr/>
          <p:nvPr/>
        </p:nvSpPr>
        <p:spPr>
          <a:xfrm flipV="1">
            <a:off x="1645184" y="3492955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F1F9301-D9BC-4242-B49C-94CB4F979CE6}"/>
              </a:ext>
            </a:extLst>
          </p:cNvPr>
          <p:cNvSpPr/>
          <p:nvPr/>
        </p:nvSpPr>
        <p:spPr>
          <a:xfrm rot="20374310" flipV="1">
            <a:off x="3664269" y="2524206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93BF9F3-16C0-43AD-B78A-FA600A59EF7E}"/>
              </a:ext>
            </a:extLst>
          </p:cNvPr>
          <p:cNvSpPr/>
          <p:nvPr/>
        </p:nvSpPr>
        <p:spPr>
          <a:xfrm rot="9455789" flipV="1">
            <a:off x="3592323" y="3560940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868CAD9-EC94-4740-8899-C3800FB84B65}"/>
              </a:ext>
            </a:extLst>
          </p:cNvPr>
          <p:cNvSpPr/>
          <p:nvPr/>
        </p:nvSpPr>
        <p:spPr>
          <a:xfrm rot="3214415" flipV="1">
            <a:off x="4313649" y="2990331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6DC1E-8DD4-438B-B0B2-ADBC6353CABD}"/>
                  </a:ext>
                </a:extLst>
              </p:cNvPr>
              <p:cNvSpPr txBox="1"/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6DC1E-8DD4-438B-B0B2-ADBC6353C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blipFill>
                <a:blip r:embed="rId3"/>
                <a:stretch>
                  <a:fillRect l="-4455" t="-8197" r="-396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260DE9-72BB-430F-87CD-8598DE1B68F9}"/>
                  </a:ext>
                </a:extLst>
              </p:cNvPr>
              <p:cNvSpPr txBox="1"/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260DE9-72BB-430F-87CD-8598DE1B6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blipFill>
                <a:blip r:embed="rId4"/>
                <a:stretch>
                  <a:fillRect l="-3941" t="-8197" r="-24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69E06FEA-E9DF-482B-9CDB-A0A5BDC6D374}"/>
              </a:ext>
            </a:extLst>
          </p:cNvPr>
          <p:cNvSpPr txBox="1"/>
          <p:nvPr/>
        </p:nvSpPr>
        <p:spPr>
          <a:xfrm>
            <a:off x="2243357" y="2281732"/>
            <a:ext cx="52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41C45-40C4-472C-83E4-EF21F1ACEBA3}"/>
                  </a:ext>
                </a:extLst>
              </p:cNvPr>
              <p:cNvSpPr txBox="1"/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41C45-40C4-472C-83E4-EF21F1ACE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blipFill>
                <a:blip r:embed="rId5"/>
                <a:stretch>
                  <a:fillRect l="-4455" t="-8197" r="-2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8BDFC0B-7832-4B7F-ACE1-3C7153D5C832}"/>
                  </a:ext>
                </a:extLst>
              </p:cNvPr>
              <p:cNvSpPr txBox="1"/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8BDFC0B-7832-4B7F-ACE1-3C7153D5C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blipFill>
                <a:blip r:embed="rId6"/>
                <a:stretch>
                  <a:fillRect l="-4433" t="-10000" r="-344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2EA3F6-4FDA-48C2-9CA6-BBC5CC17400C}"/>
                  </a:ext>
                </a:extLst>
              </p:cNvPr>
              <p:cNvSpPr txBox="1"/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K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AP!; c:=0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2EA3F6-4FDA-48C2-9CA6-BBC5CC174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blipFill>
                <a:blip r:embed="rId7"/>
                <a:stretch>
                  <a:fillRect l="-3020" t="-8197" r="-167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CC57C69C-14F2-4373-B57B-81CC6B9FCD42}"/>
              </a:ext>
            </a:extLst>
          </p:cNvPr>
          <p:cNvSpPr txBox="1"/>
          <p:nvPr/>
        </p:nvSpPr>
        <p:spPr>
          <a:xfrm>
            <a:off x="2555955" y="4586890"/>
            <a:ext cx="11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K= 850ms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0FF1128C-C8E9-4CD6-B955-39D5F3B127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LRI = lower rate interval</a:t>
                </a:r>
              </a:p>
              <a:p>
                <a:pPr lvl="1"/>
                <a:r>
                  <a:rPr lang="en-US" dirty="0"/>
                  <a:t>Don’t let too much time pass without a heartbeat</a:t>
                </a:r>
              </a:p>
              <a:p>
                <a:r>
                  <a:rPr lang="en-US" dirty="0"/>
                  <a:t>Measures the longest interval between ventricular events</a:t>
                </a:r>
              </a:p>
              <a:p>
                <a:r>
                  <a:rPr lang="en-US" dirty="0"/>
                  <a:t>Clock reset when VS or VP received</a:t>
                </a:r>
              </a:p>
              <a:p>
                <a:r>
                  <a:rPr lang="en-US" dirty="0"/>
                  <a:t>No AS received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dirty="0"/>
                  <a:t>LRI outputs AP after K time units</a:t>
                </a:r>
              </a:p>
            </p:txBody>
          </p:sp>
        </mc:Choice>
        <mc:Fallback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0FF1128C-C8E9-4CD6-B955-39D5F3B127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  <a:blipFill>
                <a:blip r:embed="rId8"/>
                <a:stretch>
                  <a:fillRect l="-1237" t="-2525" r="-1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1763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102EA-BF0D-A4F8-0A19-AFD0B42C5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84DFD0-28F9-32BF-51C7-589E0187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LRI mode of operation explained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25DA0-2AFD-0DB7-0E0F-28300E778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5A06095-4105-4BA0-7DEC-D86C1B6B4006}"/>
              </a:ext>
            </a:extLst>
          </p:cNvPr>
          <p:cNvSpPr/>
          <p:nvPr/>
        </p:nvSpPr>
        <p:spPr>
          <a:xfrm>
            <a:off x="707274" y="2983866"/>
            <a:ext cx="1084794" cy="624023"/>
          </a:xfrm>
          <a:prstGeom prst="ellipse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/>
              <a:t>ASed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3DE193F-7661-5112-BE58-6078D286ECE5}"/>
                  </a:ext>
                </a:extLst>
              </p:cNvPr>
              <p:cNvSpPr/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LRI</a:t>
                </a:r>
              </a:p>
              <a:p>
                <a:pPr algn="ctr"/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K</a:t>
                </a: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84DD09F-D677-48EF-AAB8-4C3B36CBA6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blipFill>
                <a:blip r:embed="rId2"/>
                <a:stretch>
                  <a:fillRect t="-3738" b="-14019"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142A2A8-8897-7DD8-F33B-AC1997AFA5DC}"/>
              </a:ext>
            </a:extLst>
          </p:cNvPr>
          <p:cNvCxnSpPr>
            <a:cxnSpLocks/>
            <a:stCxn id="7" idx="2"/>
            <a:endCxn id="6" idx="6"/>
          </p:cNvCxnSpPr>
          <p:nvPr/>
        </p:nvCxnSpPr>
        <p:spPr>
          <a:xfrm flipH="1">
            <a:off x="1792068" y="3277057"/>
            <a:ext cx="1504965" cy="18821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5CB31A-6992-0B94-4632-623A5DA214BC}"/>
              </a:ext>
            </a:extLst>
          </p:cNvPr>
          <p:cNvSpPr/>
          <p:nvPr/>
        </p:nvSpPr>
        <p:spPr>
          <a:xfrm>
            <a:off x="1596570" y="2663239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5E8785A-21A5-DC77-64BF-5EC22593F2E9}"/>
              </a:ext>
            </a:extLst>
          </p:cNvPr>
          <p:cNvSpPr/>
          <p:nvPr/>
        </p:nvSpPr>
        <p:spPr>
          <a:xfrm flipV="1">
            <a:off x="1645184" y="3492955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FC6D98-BEAF-1926-25C8-D7BC75110525}"/>
              </a:ext>
            </a:extLst>
          </p:cNvPr>
          <p:cNvSpPr/>
          <p:nvPr/>
        </p:nvSpPr>
        <p:spPr>
          <a:xfrm rot="20374310" flipV="1">
            <a:off x="3664269" y="2524206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991C04D-0B8B-3057-99A9-DE741338A26A}"/>
              </a:ext>
            </a:extLst>
          </p:cNvPr>
          <p:cNvSpPr/>
          <p:nvPr/>
        </p:nvSpPr>
        <p:spPr>
          <a:xfrm rot="9455789" flipV="1">
            <a:off x="3592323" y="3560940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B5C0E39-80A0-E069-3FF3-BC659B029EE8}"/>
              </a:ext>
            </a:extLst>
          </p:cNvPr>
          <p:cNvSpPr/>
          <p:nvPr/>
        </p:nvSpPr>
        <p:spPr>
          <a:xfrm rot="3214415" flipV="1">
            <a:off x="4313649" y="2990331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122A7C5-3FBE-76E0-E8C5-D9148A7486BC}"/>
                  </a:ext>
                </a:extLst>
              </p:cNvPr>
              <p:cNvSpPr txBox="1"/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6DC1E-8DD4-438B-B0B2-ADBC6353C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blipFill>
                <a:blip r:embed="rId3"/>
                <a:stretch>
                  <a:fillRect l="-4455" t="-8197" r="-396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D953FA9-78C7-F116-1498-DF216F4E5424}"/>
                  </a:ext>
                </a:extLst>
              </p:cNvPr>
              <p:cNvSpPr txBox="1"/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260DE9-72BB-430F-87CD-8598DE1B6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blipFill>
                <a:blip r:embed="rId4"/>
                <a:stretch>
                  <a:fillRect l="-3941" t="-8197" r="-24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24EE9DA-9051-51A6-011B-1F9A0B513CD4}"/>
              </a:ext>
            </a:extLst>
          </p:cNvPr>
          <p:cNvSpPr txBox="1"/>
          <p:nvPr/>
        </p:nvSpPr>
        <p:spPr>
          <a:xfrm>
            <a:off x="1974895" y="2102844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0C4423F-E1F1-AF9A-AC45-8A1F4F4C568B}"/>
                  </a:ext>
                </a:extLst>
              </p:cNvPr>
              <p:cNvSpPr txBox="1"/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41C45-40C4-472C-83E4-EF21F1ACE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blipFill>
                <a:blip r:embed="rId5"/>
                <a:stretch>
                  <a:fillRect l="-4455" t="-8197" r="-2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0B6ABD9-E4A3-4A5B-689C-9EC506ADB70A}"/>
                  </a:ext>
                </a:extLst>
              </p:cNvPr>
              <p:cNvSpPr txBox="1"/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8BDFC0B-7832-4B7F-ACE1-3C7153D5C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blipFill>
                <a:blip r:embed="rId6"/>
                <a:stretch>
                  <a:fillRect l="-4433" t="-10000" r="-344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F85FD64-8EDA-453D-04C0-2653A01D0F1A}"/>
                  </a:ext>
                </a:extLst>
              </p:cNvPr>
              <p:cNvSpPr txBox="1"/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K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AP!; c:=0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2EA3F6-4FDA-48C2-9CA6-BBC5CC174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blipFill>
                <a:blip r:embed="rId7"/>
                <a:stretch>
                  <a:fillRect l="-3020" t="-8197" r="-167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D979CAC3-6EF4-E31A-F499-96D557279A26}"/>
              </a:ext>
            </a:extLst>
          </p:cNvPr>
          <p:cNvSpPr txBox="1"/>
          <p:nvPr/>
        </p:nvSpPr>
        <p:spPr>
          <a:xfrm>
            <a:off x="2555955" y="4586890"/>
            <a:ext cx="11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K= 850ms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6152AB5D-2FE1-78E7-10FD-7A1E251FCD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LRI = lower rate interval</a:t>
                </a:r>
              </a:p>
              <a:p>
                <a:pPr lvl="1"/>
                <a:r>
                  <a:rPr lang="en-US" dirty="0"/>
                  <a:t>Don’t let too much time pass without a heartbeat</a:t>
                </a:r>
              </a:p>
              <a:p>
                <a:r>
                  <a:rPr lang="en-US" dirty="0"/>
                  <a:t>Measures the longest interval between ventricular events</a:t>
                </a:r>
              </a:p>
              <a:p>
                <a:r>
                  <a:rPr lang="en-US" dirty="0"/>
                  <a:t>Clock reset when VS or VP received</a:t>
                </a:r>
              </a:p>
              <a:p>
                <a:r>
                  <a:rPr lang="en-US" dirty="0"/>
                  <a:t>No AS received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dirty="0"/>
                  <a:t>LRI outputs AP after K time units</a:t>
                </a:r>
              </a:p>
            </p:txBody>
          </p:sp>
        </mc:Choice>
        <mc:Fallback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6152AB5D-2FE1-78E7-10FD-7A1E251FCD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  <a:blipFill>
                <a:blip r:embed="rId8"/>
                <a:stretch>
                  <a:fillRect l="-1237" t="-2525" r="-1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09F8B44-93FE-57A4-DFDB-D1E16C7CC3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848" y="1729520"/>
            <a:ext cx="2457468" cy="2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718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DD90E-ABBF-53E3-80D2-64143CA89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A6243-1F4F-A3AB-C77C-E9859DB4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LRI mode of operation explained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763F9-F6AD-1C3E-7947-5006BF30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BE60D1-F3B0-2954-362B-A0F9B775D11B}"/>
              </a:ext>
            </a:extLst>
          </p:cNvPr>
          <p:cNvSpPr/>
          <p:nvPr/>
        </p:nvSpPr>
        <p:spPr>
          <a:xfrm>
            <a:off x="707274" y="2983866"/>
            <a:ext cx="1084794" cy="624023"/>
          </a:xfrm>
          <a:prstGeom prst="ellipse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/>
              <a:t>ASed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33E3615-4F7B-0D55-CE36-C080E7E09B15}"/>
                  </a:ext>
                </a:extLst>
              </p:cNvPr>
              <p:cNvSpPr/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LRI</a:t>
                </a:r>
              </a:p>
              <a:p>
                <a:pPr algn="ctr"/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K</a:t>
                </a: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84DD09F-D677-48EF-AAB8-4C3B36CBA6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blipFill>
                <a:blip r:embed="rId2"/>
                <a:stretch>
                  <a:fillRect t="-3738" b="-14019"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8411B08-8E9C-B402-87E6-115D955B64C8}"/>
              </a:ext>
            </a:extLst>
          </p:cNvPr>
          <p:cNvCxnSpPr>
            <a:cxnSpLocks/>
            <a:stCxn id="7" idx="2"/>
            <a:endCxn id="6" idx="6"/>
          </p:cNvCxnSpPr>
          <p:nvPr/>
        </p:nvCxnSpPr>
        <p:spPr>
          <a:xfrm flipH="1">
            <a:off x="1792068" y="3277057"/>
            <a:ext cx="1504965" cy="18821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6FFD343-4FA8-50AC-EC15-D440632CE8C1}"/>
              </a:ext>
            </a:extLst>
          </p:cNvPr>
          <p:cNvSpPr/>
          <p:nvPr/>
        </p:nvSpPr>
        <p:spPr>
          <a:xfrm>
            <a:off x="1596570" y="2663239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87064F-E1B3-64C2-5EF5-3661C099CD62}"/>
              </a:ext>
            </a:extLst>
          </p:cNvPr>
          <p:cNvSpPr/>
          <p:nvPr/>
        </p:nvSpPr>
        <p:spPr>
          <a:xfrm flipV="1">
            <a:off x="1645184" y="3492955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0520140-2DF9-8FC5-179C-13E4573EB989}"/>
              </a:ext>
            </a:extLst>
          </p:cNvPr>
          <p:cNvSpPr/>
          <p:nvPr/>
        </p:nvSpPr>
        <p:spPr>
          <a:xfrm rot="20374310" flipV="1">
            <a:off x="3664269" y="2524206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68765C5-41E8-81F9-DACE-6D9F872A2ABA}"/>
              </a:ext>
            </a:extLst>
          </p:cNvPr>
          <p:cNvSpPr/>
          <p:nvPr/>
        </p:nvSpPr>
        <p:spPr>
          <a:xfrm rot="9455789" flipV="1">
            <a:off x="3592323" y="3560940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6B8E907-5C99-DA95-D132-48884E718028}"/>
              </a:ext>
            </a:extLst>
          </p:cNvPr>
          <p:cNvSpPr/>
          <p:nvPr/>
        </p:nvSpPr>
        <p:spPr>
          <a:xfrm rot="3214415" flipV="1">
            <a:off x="4313649" y="2990331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34C1C1-DFB0-65D3-D591-5DA0C3A9F19A}"/>
                  </a:ext>
                </a:extLst>
              </p:cNvPr>
              <p:cNvSpPr txBox="1"/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6DC1E-8DD4-438B-B0B2-ADBC6353C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blipFill>
                <a:blip r:embed="rId3"/>
                <a:stretch>
                  <a:fillRect l="-4455" t="-8197" r="-396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58B3818-3DF3-A36B-1A05-CAFB85781193}"/>
                  </a:ext>
                </a:extLst>
              </p:cNvPr>
              <p:cNvSpPr txBox="1"/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260DE9-72BB-430F-87CD-8598DE1B6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blipFill>
                <a:blip r:embed="rId4"/>
                <a:stretch>
                  <a:fillRect l="-3941" t="-8197" r="-24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511DE61-0598-5C85-EBC7-79DEDE23783D}"/>
              </a:ext>
            </a:extLst>
          </p:cNvPr>
          <p:cNvSpPr txBox="1"/>
          <p:nvPr/>
        </p:nvSpPr>
        <p:spPr>
          <a:xfrm>
            <a:off x="2243357" y="2281732"/>
            <a:ext cx="52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3F5CAF6-C3C5-5146-AB6E-C96D2878118C}"/>
                  </a:ext>
                </a:extLst>
              </p:cNvPr>
              <p:cNvSpPr txBox="1"/>
              <p:nvPr/>
            </p:nvSpPr>
            <p:spPr>
              <a:xfrm>
                <a:off x="3209798" y="1881117"/>
                <a:ext cx="17935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VS?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 c:=0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3F5CAF6-C3C5-5146-AB6E-C96D28781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798" y="1881117"/>
                <a:ext cx="1793568" cy="523220"/>
              </a:xfrm>
              <a:prstGeom prst="rect">
                <a:avLst/>
              </a:prstGeom>
              <a:blipFill>
                <a:blip r:embed="rId5"/>
                <a:stretch>
                  <a:fillRect l="-7143" t="-11765" r="-5782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03EC2C-14C8-C2CC-1E2C-D5A9E4B8CD95}"/>
                  </a:ext>
                </a:extLst>
              </p:cNvPr>
              <p:cNvSpPr txBox="1"/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8BDFC0B-7832-4B7F-ACE1-3C7153D5C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blipFill>
                <a:blip r:embed="rId6"/>
                <a:stretch>
                  <a:fillRect l="-4433" t="-10000" r="-344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97AF6D-C48D-C6FB-CACC-A2816A43C46A}"/>
                  </a:ext>
                </a:extLst>
              </p:cNvPr>
              <p:cNvSpPr txBox="1"/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K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AP!; c:=0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2EA3F6-4FDA-48C2-9CA6-BBC5CC174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blipFill>
                <a:blip r:embed="rId7"/>
                <a:stretch>
                  <a:fillRect l="-3020" t="-8197" r="-167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E4BA28E9-F230-D049-EAC9-7173ECD9AC78}"/>
              </a:ext>
            </a:extLst>
          </p:cNvPr>
          <p:cNvSpPr txBox="1"/>
          <p:nvPr/>
        </p:nvSpPr>
        <p:spPr>
          <a:xfrm>
            <a:off x="2555955" y="4586890"/>
            <a:ext cx="11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K= 850ms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0544AD5A-F25D-D07B-6188-56ED4E8521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LRI = lower rate interval</a:t>
                </a:r>
              </a:p>
              <a:p>
                <a:pPr lvl="1"/>
                <a:r>
                  <a:rPr lang="en-US" dirty="0"/>
                  <a:t>Don’t let too much time pass without a heartbeat</a:t>
                </a:r>
              </a:p>
              <a:p>
                <a:r>
                  <a:rPr lang="en-US" dirty="0"/>
                  <a:t>Measures the longest interval between ventricular events</a:t>
                </a:r>
              </a:p>
              <a:p>
                <a:r>
                  <a:rPr lang="en-US" dirty="0"/>
                  <a:t>Clock reset when VS or VP received</a:t>
                </a:r>
              </a:p>
              <a:p>
                <a:r>
                  <a:rPr lang="en-US" dirty="0"/>
                  <a:t>No AS received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dirty="0"/>
                  <a:t>LRI outputs AP after K time units</a:t>
                </a:r>
              </a:p>
            </p:txBody>
          </p:sp>
        </mc:Choice>
        <mc:Fallback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0544AD5A-F25D-D07B-6188-56ED4E8521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  <a:blipFill>
                <a:blip r:embed="rId8"/>
                <a:stretch>
                  <a:fillRect l="-1237" t="-2525" r="-1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8BB7313-3AFB-9CC3-D4C9-EECAB5841A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361" y="1318430"/>
            <a:ext cx="5391189" cy="47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02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911C6-151E-0B22-7601-EF10C8D07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C423B6-03DE-2F6B-09CB-CA15B513B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LRI mode of operation explained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D9C6D-5EE3-FF55-9C24-6A261B7D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CBA2CE-5B5D-0594-3610-3DDD261ECFB2}"/>
              </a:ext>
            </a:extLst>
          </p:cNvPr>
          <p:cNvSpPr/>
          <p:nvPr/>
        </p:nvSpPr>
        <p:spPr>
          <a:xfrm>
            <a:off x="707274" y="2983866"/>
            <a:ext cx="1084794" cy="624023"/>
          </a:xfrm>
          <a:prstGeom prst="ellipse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/>
              <a:t>ASed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82BCFC7-F260-9687-E48A-92E654AAC322}"/>
                  </a:ext>
                </a:extLst>
              </p:cNvPr>
              <p:cNvSpPr/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LRI</a:t>
                </a:r>
              </a:p>
              <a:p>
                <a:pPr algn="ctr"/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K</a:t>
                </a: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84DD09F-D677-48EF-AAB8-4C3B36CBA6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blipFill>
                <a:blip r:embed="rId2"/>
                <a:stretch>
                  <a:fillRect t="-3738" b="-14019"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8D712D5-4C6E-F3DA-6E16-EA0E8F0FD380}"/>
              </a:ext>
            </a:extLst>
          </p:cNvPr>
          <p:cNvCxnSpPr>
            <a:cxnSpLocks/>
            <a:stCxn id="7" idx="2"/>
            <a:endCxn id="6" idx="6"/>
          </p:cNvCxnSpPr>
          <p:nvPr/>
        </p:nvCxnSpPr>
        <p:spPr>
          <a:xfrm flipH="1">
            <a:off x="1792068" y="3277057"/>
            <a:ext cx="1504965" cy="18821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F6F9289-F84B-FF75-67D1-6C1205537B6B}"/>
              </a:ext>
            </a:extLst>
          </p:cNvPr>
          <p:cNvSpPr/>
          <p:nvPr/>
        </p:nvSpPr>
        <p:spPr>
          <a:xfrm>
            <a:off x="1596570" y="2663239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D06309B-5D94-EA8B-7D24-DFF3DFA8E44B}"/>
              </a:ext>
            </a:extLst>
          </p:cNvPr>
          <p:cNvSpPr/>
          <p:nvPr/>
        </p:nvSpPr>
        <p:spPr>
          <a:xfrm flipV="1">
            <a:off x="1645184" y="3492955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0C88BB3-2B50-1FA8-47D3-84EF147A8AC5}"/>
              </a:ext>
            </a:extLst>
          </p:cNvPr>
          <p:cNvSpPr/>
          <p:nvPr/>
        </p:nvSpPr>
        <p:spPr>
          <a:xfrm rot="20374310" flipV="1">
            <a:off x="3664269" y="2524206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40E794-8C02-FEC7-2E7A-4B62F0213A7D}"/>
              </a:ext>
            </a:extLst>
          </p:cNvPr>
          <p:cNvSpPr/>
          <p:nvPr/>
        </p:nvSpPr>
        <p:spPr>
          <a:xfrm rot="9455789" flipV="1">
            <a:off x="3592323" y="3560940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13BA440-D97B-B01F-E854-F611178B20AF}"/>
              </a:ext>
            </a:extLst>
          </p:cNvPr>
          <p:cNvSpPr/>
          <p:nvPr/>
        </p:nvSpPr>
        <p:spPr>
          <a:xfrm rot="3214415" flipV="1">
            <a:off x="4313649" y="2990331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0DEB67-C79B-4F14-F2B9-2E0354854E2A}"/>
                  </a:ext>
                </a:extLst>
              </p:cNvPr>
              <p:cNvSpPr txBox="1"/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6DC1E-8DD4-438B-B0B2-ADBC6353C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blipFill>
                <a:blip r:embed="rId3"/>
                <a:stretch>
                  <a:fillRect l="-4455" t="-8197" r="-396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52487F1-F3FF-1B2A-1B13-FC53C7FE250C}"/>
                  </a:ext>
                </a:extLst>
              </p:cNvPr>
              <p:cNvSpPr txBox="1"/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260DE9-72BB-430F-87CD-8598DE1B6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blipFill>
                <a:blip r:embed="rId4"/>
                <a:stretch>
                  <a:fillRect l="-3941" t="-8197" r="-24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E511D4B-49CC-BEBF-E149-19E453F92AA2}"/>
              </a:ext>
            </a:extLst>
          </p:cNvPr>
          <p:cNvSpPr txBox="1"/>
          <p:nvPr/>
        </p:nvSpPr>
        <p:spPr>
          <a:xfrm>
            <a:off x="2243357" y="2281732"/>
            <a:ext cx="52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FB52C70-245E-91F4-9479-D01FC1C769EB}"/>
                  </a:ext>
                </a:extLst>
              </p:cNvPr>
              <p:cNvSpPr txBox="1"/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41C45-40C4-472C-83E4-EF21F1ACE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blipFill>
                <a:blip r:embed="rId5"/>
                <a:stretch>
                  <a:fillRect l="-4455" t="-8197" r="-2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9B5768-9C1C-F3DB-8E31-84C47A002374}"/>
                  </a:ext>
                </a:extLst>
              </p:cNvPr>
              <p:cNvSpPr txBox="1"/>
              <p:nvPr/>
            </p:nvSpPr>
            <p:spPr>
              <a:xfrm>
                <a:off x="4518324" y="2572802"/>
                <a:ext cx="15776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VP?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c:=0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9B5768-9C1C-F3DB-8E31-84C47A00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324" y="2572802"/>
                <a:ext cx="1577676" cy="461665"/>
              </a:xfrm>
              <a:prstGeom prst="rect">
                <a:avLst/>
              </a:prstGeom>
              <a:blipFill>
                <a:blip r:embed="rId6"/>
                <a:stretch>
                  <a:fillRect l="-5792" t="-10526" r="-5019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B5D8F0B-57D5-0C4C-7910-24CE0CE63B0E}"/>
                  </a:ext>
                </a:extLst>
              </p:cNvPr>
              <p:cNvSpPr txBox="1"/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K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AP!; c:=0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2EA3F6-4FDA-48C2-9CA6-BBC5CC174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29" y="3909694"/>
                <a:ext cx="1814920" cy="369332"/>
              </a:xfrm>
              <a:prstGeom prst="rect">
                <a:avLst/>
              </a:prstGeom>
              <a:blipFill>
                <a:blip r:embed="rId7"/>
                <a:stretch>
                  <a:fillRect l="-3020" t="-8197" r="-167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F141EB55-4E32-0585-B5B9-9D4D6F89BC0A}"/>
              </a:ext>
            </a:extLst>
          </p:cNvPr>
          <p:cNvSpPr txBox="1"/>
          <p:nvPr/>
        </p:nvSpPr>
        <p:spPr>
          <a:xfrm>
            <a:off x="2555955" y="4586890"/>
            <a:ext cx="11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K= 850ms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63BE7A22-77E2-7041-787C-B0F1B0DD1E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LRI = lower rate interval</a:t>
                </a:r>
              </a:p>
              <a:p>
                <a:pPr lvl="1"/>
                <a:r>
                  <a:rPr lang="en-US" dirty="0"/>
                  <a:t>Don’t let too much time pass without a heartbeat</a:t>
                </a:r>
              </a:p>
              <a:p>
                <a:r>
                  <a:rPr lang="en-US" dirty="0"/>
                  <a:t>Measures the longest interval between ventricular events</a:t>
                </a:r>
              </a:p>
              <a:p>
                <a:r>
                  <a:rPr lang="en-US" dirty="0"/>
                  <a:t>Clock reset when VS or VP received</a:t>
                </a:r>
              </a:p>
              <a:p>
                <a:r>
                  <a:rPr lang="en-US" dirty="0"/>
                  <a:t>No AS received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dirty="0"/>
                  <a:t>LRI outputs AP after K time units</a:t>
                </a:r>
              </a:p>
            </p:txBody>
          </p:sp>
        </mc:Choice>
        <mc:Fallback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63BE7A22-77E2-7041-787C-B0F1B0DD1E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9950" y="1332703"/>
                <a:ext cx="5915817" cy="4351338"/>
              </a:xfrm>
              <a:blipFill>
                <a:blip r:embed="rId8"/>
                <a:stretch>
                  <a:fillRect l="-1237" t="-2525" r="-1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337EA7F-D03A-143F-40A1-F84326067E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274" y="1639981"/>
            <a:ext cx="4924461" cy="33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018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5D291-6F7D-3503-7ECD-897D496C0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366A86-51AA-59E1-CFD4-47A21C176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LRI mode of operation explained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95B8E6-096F-5AFA-417C-DC3338F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D151391-5CD0-2735-BBBD-43EE6510C040}"/>
              </a:ext>
            </a:extLst>
          </p:cNvPr>
          <p:cNvSpPr/>
          <p:nvPr/>
        </p:nvSpPr>
        <p:spPr>
          <a:xfrm>
            <a:off x="707274" y="2983866"/>
            <a:ext cx="1084794" cy="624023"/>
          </a:xfrm>
          <a:prstGeom prst="ellipse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/>
              <a:t>ASed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0028753-4F14-FD36-BEA6-AC29E10D5AE0}"/>
                  </a:ext>
                </a:extLst>
              </p:cNvPr>
              <p:cNvSpPr/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ln w="254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/>
                  <a:t>LRI</a:t>
                </a:r>
              </a:p>
              <a:p>
                <a:pPr algn="ctr"/>
                <a:r>
                  <a:rPr lang="en-US" dirty="0"/>
                  <a:t>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K</a:t>
                </a: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84DD09F-D677-48EF-AAB8-4C3B36CBA6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033" y="2965045"/>
                <a:ext cx="1084794" cy="624023"/>
              </a:xfrm>
              <a:prstGeom prst="ellipse">
                <a:avLst/>
              </a:prstGeom>
              <a:blipFill>
                <a:blip r:embed="rId2"/>
                <a:stretch>
                  <a:fillRect t="-3738" b="-14019"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DAC6FCE-A9A7-10BC-235D-9B909A63455B}"/>
              </a:ext>
            </a:extLst>
          </p:cNvPr>
          <p:cNvCxnSpPr>
            <a:cxnSpLocks/>
            <a:stCxn id="7" idx="2"/>
            <a:endCxn id="6" idx="6"/>
          </p:cNvCxnSpPr>
          <p:nvPr/>
        </p:nvCxnSpPr>
        <p:spPr>
          <a:xfrm flipH="1">
            <a:off x="1792068" y="3277057"/>
            <a:ext cx="1504965" cy="18821"/>
          </a:xfrm>
          <a:prstGeom prst="straightConnector1">
            <a:avLst/>
          </a:pr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C8EF391-B75E-9B76-41EF-0371D9ED88F3}"/>
              </a:ext>
            </a:extLst>
          </p:cNvPr>
          <p:cNvSpPr/>
          <p:nvPr/>
        </p:nvSpPr>
        <p:spPr>
          <a:xfrm>
            <a:off x="1596570" y="2663239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3F494D9-74A4-1E71-C841-B7B33276D385}"/>
              </a:ext>
            </a:extLst>
          </p:cNvPr>
          <p:cNvSpPr/>
          <p:nvPr/>
        </p:nvSpPr>
        <p:spPr>
          <a:xfrm flipV="1">
            <a:off x="1645184" y="3492955"/>
            <a:ext cx="1821543" cy="435561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4458" h="435561">
                <a:moveTo>
                  <a:pt x="0" y="399275"/>
                </a:moveTo>
                <a:cubicBezTo>
                  <a:pt x="225576" y="196679"/>
                  <a:pt x="547896" y="-5916"/>
                  <a:pt x="836972" y="132"/>
                </a:cubicBezTo>
                <a:cubicBezTo>
                  <a:pt x="1126048" y="6180"/>
                  <a:pt x="1381881" y="220870"/>
                  <a:pt x="1734458" y="435561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24DD558-5E41-41E1-E3CB-1A3CE73F831A}"/>
              </a:ext>
            </a:extLst>
          </p:cNvPr>
          <p:cNvSpPr/>
          <p:nvPr/>
        </p:nvSpPr>
        <p:spPr>
          <a:xfrm rot="20374310" flipV="1">
            <a:off x="3664269" y="2524206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562F8BB-D3FE-8B8A-D7ED-9F8E0B14E3CE}"/>
              </a:ext>
            </a:extLst>
          </p:cNvPr>
          <p:cNvSpPr/>
          <p:nvPr/>
        </p:nvSpPr>
        <p:spPr>
          <a:xfrm rot="9455789" flipV="1">
            <a:off x="3592323" y="3560940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71A2464-1D3A-F726-1DEF-EBD27419A6B1}"/>
              </a:ext>
            </a:extLst>
          </p:cNvPr>
          <p:cNvSpPr/>
          <p:nvPr/>
        </p:nvSpPr>
        <p:spPr>
          <a:xfrm rot="3214415" flipV="1">
            <a:off x="4313649" y="2990331"/>
            <a:ext cx="494214" cy="501834"/>
          </a:xfrm>
          <a:custGeom>
            <a:avLst/>
            <a:gdLst>
              <a:gd name="connsiteX0" fmla="*/ 0 w 1734458"/>
              <a:gd name="connsiteY0" fmla="*/ 399275 h 435561"/>
              <a:gd name="connsiteX1" fmla="*/ 740229 w 1734458"/>
              <a:gd name="connsiteY1" fmla="*/ 132 h 435561"/>
              <a:gd name="connsiteX2" fmla="*/ 1734458 w 1734458"/>
              <a:gd name="connsiteY2" fmla="*/ 435561 h 435561"/>
              <a:gd name="connsiteX0" fmla="*/ 0 w 1734458"/>
              <a:gd name="connsiteY0" fmla="*/ 399275 h 435561"/>
              <a:gd name="connsiteX1" fmla="*/ 836972 w 1734458"/>
              <a:gd name="connsiteY1" fmla="*/ 132 h 435561"/>
              <a:gd name="connsiteX2" fmla="*/ 1734458 w 1734458"/>
              <a:gd name="connsiteY2" fmla="*/ 435561 h 435561"/>
              <a:gd name="connsiteX0" fmla="*/ 0 w 1858842"/>
              <a:gd name="connsiteY0" fmla="*/ 66111 h 726511"/>
              <a:gd name="connsiteX1" fmla="*/ 961356 w 1858842"/>
              <a:gd name="connsiteY1" fmla="*/ 291082 h 726511"/>
              <a:gd name="connsiteX2" fmla="*/ 1858842 w 1858842"/>
              <a:gd name="connsiteY2" fmla="*/ 726511 h 726511"/>
              <a:gd name="connsiteX0" fmla="*/ 321954 w 1285171"/>
              <a:gd name="connsiteY0" fmla="*/ 56264 h 282028"/>
              <a:gd name="connsiteX1" fmla="*/ 1283310 w 1285171"/>
              <a:gd name="connsiteY1" fmla="*/ 281235 h 282028"/>
              <a:gd name="connsiteX2" fmla="*/ 52457 w 1285171"/>
              <a:gd name="connsiteY2" fmla="*/ 172378 h 282028"/>
              <a:gd name="connsiteX0" fmla="*/ 351989 w 672558"/>
              <a:gd name="connsiteY0" fmla="*/ 28641 h 783700"/>
              <a:gd name="connsiteX1" fmla="*/ 663787 w 672558"/>
              <a:gd name="connsiteY1" fmla="*/ 783383 h 783700"/>
              <a:gd name="connsiteX2" fmla="*/ 82492 w 672558"/>
              <a:gd name="connsiteY2" fmla="*/ 144755 h 783700"/>
              <a:gd name="connsiteX0" fmla="*/ 364699 w 553272"/>
              <a:gd name="connsiteY0" fmla="*/ 38145 h 524828"/>
              <a:gd name="connsiteX1" fmla="*/ 524473 w 553272"/>
              <a:gd name="connsiteY1" fmla="*/ 524372 h 524828"/>
              <a:gd name="connsiteX2" fmla="*/ 95202 w 553272"/>
              <a:gd name="connsiteY2" fmla="*/ 154259 h 524828"/>
              <a:gd name="connsiteX0" fmla="*/ 364699 w 581821"/>
              <a:gd name="connsiteY0" fmla="*/ 0 h 486686"/>
              <a:gd name="connsiteX1" fmla="*/ 560271 w 581821"/>
              <a:gd name="connsiteY1" fmla="*/ 188486 h 486686"/>
              <a:gd name="connsiteX2" fmla="*/ 524473 w 581821"/>
              <a:gd name="connsiteY2" fmla="*/ 486227 h 486686"/>
              <a:gd name="connsiteX3" fmla="*/ 95202 w 581821"/>
              <a:gd name="connsiteY3" fmla="*/ 116114 h 486686"/>
              <a:gd name="connsiteX0" fmla="*/ 269497 w 479455"/>
              <a:gd name="connsiteY0" fmla="*/ 0 h 487782"/>
              <a:gd name="connsiteX1" fmla="*/ 465069 w 479455"/>
              <a:gd name="connsiteY1" fmla="*/ 188486 h 487782"/>
              <a:gd name="connsiteX2" fmla="*/ 429271 w 479455"/>
              <a:gd name="connsiteY2" fmla="*/ 486227 h 487782"/>
              <a:gd name="connsiteX3" fmla="*/ 147200 w 479455"/>
              <a:gd name="connsiteY3" fmla="*/ 297342 h 487782"/>
              <a:gd name="connsiteX4" fmla="*/ 0 w 479455"/>
              <a:gd name="connsiteY4" fmla="*/ 116114 h 487782"/>
              <a:gd name="connsiteX0" fmla="*/ 269497 w 483227"/>
              <a:gd name="connsiteY0" fmla="*/ 0 h 496543"/>
              <a:gd name="connsiteX1" fmla="*/ 465069 w 483227"/>
              <a:gd name="connsiteY1" fmla="*/ 188486 h 496543"/>
              <a:gd name="connsiteX2" fmla="*/ 429271 w 483227"/>
              <a:gd name="connsiteY2" fmla="*/ 486227 h 496543"/>
              <a:gd name="connsiteX3" fmla="*/ 64277 w 483227"/>
              <a:gd name="connsiteY3" fmla="*/ 398942 h 496543"/>
              <a:gd name="connsiteX4" fmla="*/ 0 w 483227"/>
              <a:gd name="connsiteY4" fmla="*/ 116114 h 496543"/>
              <a:gd name="connsiteX0" fmla="*/ 269497 w 470588"/>
              <a:gd name="connsiteY0" fmla="*/ 0 h 501834"/>
              <a:gd name="connsiteX1" fmla="*/ 444337 w 470588"/>
              <a:gd name="connsiteY1" fmla="*/ 108658 h 501834"/>
              <a:gd name="connsiteX2" fmla="*/ 429271 w 470588"/>
              <a:gd name="connsiteY2" fmla="*/ 486227 h 501834"/>
              <a:gd name="connsiteX3" fmla="*/ 64277 w 470588"/>
              <a:gd name="connsiteY3" fmla="*/ 398942 h 501834"/>
              <a:gd name="connsiteX4" fmla="*/ 0 w 470588"/>
              <a:gd name="connsiteY4" fmla="*/ 116114 h 5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588" h="501834">
                <a:moveTo>
                  <a:pt x="269497" y="0"/>
                </a:moveTo>
                <a:cubicBezTo>
                  <a:pt x="302092" y="31414"/>
                  <a:pt x="417708" y="27620"/>
                  <a:pt x="444337" y="108658"/>
                </a:cubicBezTo>
                <a:cubicBezTo>
                  <a:pt x="470966" y="189696"/>
                  <a:pt x="492614" y="437846"/>
                  <a:pt x="429271" y="486227"/>
                </a:cubicBezTo>
                <a:cubicBezTo>
                  <a:pt x="365928" y="534608"/>
                  <a:pt x="135822" y="460628"/>
                  <a:pt x="64277" y="398942"/>
                </a:cubicBezTo>
                <a:cubicBezTo>
                  <a:pt x="-7268" y="337257"/>
                  <a:pt x="24533" y="146319"/>
                  <a:pt x="0" y="116114"/>
                </a:cubicBezTo>
              </a:path>
            </a:pathLst>
          </a:custGeom>
          <a:noFill/>
          <a:ln w="25400">
            <a:solidFill>
              <a:schemeClr val="accent6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F574B5-2B0A-37C2-5066-E437FB1903C6}"/>
                  </a:ext>
                </a:extLst>
              </p:cNvPr>
              <p:cNvSpPr txBox="1"/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6DC1E-8DD4-438B-B0B2-ADBC6353C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683" y="2927444"/>
                <a:ext cx="1234633" cy="369332"/>
              </a:xfrm>
              <a:prstGeom prst="rect">
                <a:avLst/>
              </a:prstGeom>
              <a:blipFill>
                <a:blip r:embed="rId3"/>
                <a:stretch>
                  <a:fillRect l="-4455" t="-8197" r="-396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5DF43B-1FF9-EB90-AAB8-F821521BEA66}"/>
                  </a:ext>
                </a:extLst>
              </p:cNvPr>
              <p:cNvSpPr txBox="1"/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260DE9-72BB-430F-87CD-8598DE1B6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024" y="3928516"/>
                <a:ext cx="1234633" cy="369332"/>
              </a:xfrm>
              <a:prstGeom prst="rect">
                <a:avLst/>
              </a:prstGeom>
              <a:blipFill>
                <a:blip r:embed="rId4"/>
                <a:stretch>
                  <a:fillRect l="-3941" t="-8197" r="-24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2EC5485B-EED2-BBF3-B997-69EA671131B3}"/>
              </a:ext>
            </a:extLst>
          </p:cNvPr>
          <p:cNvSpPr txBox="1"/>
          <p:nvPr/>
        </p:nvSpPr>
        <p:spPr>
          <a:xfrm>
            <a:off x="2243357" y="2281732"/>
            <a:ext cx="52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EF256E-E440-DC78-6176-878AE7D06C94}"/>
                  </a:ext>
                </a:extLst>
              </p:cNvPr>
              <p:cNvSpPr txBox="1"/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VS?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41C45-40C4-472C-83E4-EF21F1ACE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113" y="2030946"/>
                <a:ext cx="1234633" cy="369332"/>
              </a:xfrm>
              <a:prstGeom prst="rect">
                <a:avLst/>
              </a:prstGeom>
              <a:blipFill>
                <a:blip r:embed="rId5"/>
                <a:stretch>
                  <a:fillRect l="-4455" t="-8197" r="-2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72EE737-D3A7-3690-C2EB-83D125E70835}"/>
                  </a:ext>
                </a:extLst>
              </p:cNvPr>
              <p:cNvSpPr txBox="1"/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VP?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c:=0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8BDFC0B-7832-4B7F-ACE1-3C7153D5C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32" y="2992514"/>
                <a:ext cx="1234633" cy="369332"/>
              </a:xfrm>
              <a:prstGeom prst="rect">
                <a:avLst/>
              </a:prstGeom>
              <a:blipFill>
                <a:blip r:embed="rId6"/>
                <a:stretch>
                  <a:fillRect l="-4433" t="-10000" r="-344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9DA265-94D5-5E94-82EB-ECEA017B0227}"/>
                  </a:ext>
                </a:extLst>
              </p:cNvPr>
              <p:cNvSpPr txBox="1"/>
              <p:nvPr/>
            </p:nvSpPr>
            <p:spPr>
              <a:xfrm>
                <a:off x="2954231" y="4350577"/>
                <a:ext cx="23471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c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K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AP!; c:=0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9DA265-94D5-5E94-82EB-ECEA017B02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231" y="4350577"/>
                <a:ext cx="2347117" cy="461665"/>
              </a:xfrm>
              <a:prstGeom prst="rect">
                <a:avLst/>
              </a:prstGeom>
              <a:blipFill>
                <a:blip r:embed="rId7"/>
                <a:stretch>
                  <a:fillRect l="-4156" t="-10667" r="-285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FCE9B4B8-F472-168F-A932-73C709C5F210}"/>
              </a:ext>
            </a:extLst>
          </p:cNvPr>
          <p:cNvSpPr txBox="1"/>
          <p:nvPr/>
        </p:nvSpPr>
        <p:spPr>
          <a:xfrm>
            <a:off x="235743" y="963371"/>
            <a:ext cx="11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K= 850ms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51B5B8CC-5771-CFDE-F435-EC25FE339B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49950" y="1332702"/>
                <a:ext cx="5915817" cy="499345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LRI = lower rate interval</a:t>
                </a:r>
              </a:p>
              <a:p>
                <a:pPr lvl="1"/>
                <a:r>
                  <a:rPr lang="en-US" dirty="0"/>
                  <a:t>Don’t let too much time pass without a heartbeat</a:t>
                </a:r>
              </a:p>
              <a:p>
                <a:r>
                  <a:rPr lang="en-US" dirty="0"/>
                  <a:t>Measures the longest interval between ventricular events</a:t>
                </a:r>
              </a:p>
              <a:p>
                <a:r>
                  <a:rPr lang="en-US" dirty="0"/>
                  <a:t>Clock reset when VS or VP received</a:t>
                </a:r>
              </a:p>
              <a:p>
                <a:r>
                  <a:rPr lang="en-US" dirty="0"/>
                  <a:t>No AS received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dirty="0"/>
                  <a:t>LRI outputs AP after K time units</a:t>
                </a:r>
              </a:p>
              <a:p>
                <a:pPr lvl="2"/>
                <a:r>
                  <a:rPr lang="en-US" dirty="0"/>
                  <a:t>AP triggers the “AV  timing logic” component to then produce appropriate VP event at the right time</a:t>
                </a:r>
              </a:p>
            </p:txBody>
          </p:sp>
        </mc:Choice>
        <mc:Fallback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51B5B8CC-5771-CFDE-F435-EC25FE339B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49950" y="1332702"/>
                <a:ext cx="5915817" cy="4993453"/>
              </a:xfrm>
              <a:blipFill>
                <a:blip r:embed="rId8"/>
                <a:stretch>
                  <a:fillRect l="-1237" t="-2198" r="-1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E3566EB-EBBF-7C17-5B1A-D4A7DC5B44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156" y="5248879"/>
            <a:ext cx="6648499" cy="7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789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048DC4-BEA9-C50A-B7B9-02CF4F6B4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Chamber Pacemaker Diagram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06667D-E4F6-7327-8052-339C68F0C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282" y="1098999"/>
            <a:ext cx="7706040" cy="516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68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6F85E-AFC3-47E8-A245-FA22ACB00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CA1F746-D8A3-41B7-9B76-587EBE666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788757"/>
            <a:ext cx="11699087" cy="487566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dirty="0"/>
              <a:t>Hybrid Dynamical Systems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891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D7411-0DB8-F922-E97A-ACE34A50C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3FAB6E-B4F2-8C94-778D-C9299F19D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38" y="1308569"/>
            <a:ext cx="12025319" cy="1518073"/>
          </a:xfrm>
        </p:spPr>
        <p:txBody>
          <a:bodyPr/>
          <a:lstStyle/>
          <a:p>
            <a:r>
              <a:rPr lang="en-US" dirty="0"/>
              <a:t>We can also express a timed process by making the clock variables </a:t>
            </a:r>
            <a:r>
              <a:rPr lang="en-US" b="1" dirty="0"/>
              <a:t>explicit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71321B-207F-5AC0-0196-CF2DC0894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Timed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18350-E1ED-7B69-1E7B-AD6F74A39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48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73B6C5E-26B6-AEE4-F208-EC70A50F6BAB}"/>
                  </a:ext>
                </a:extLst>
              </p:cNvPr>
              <p:cNvSpPr/>
              <p:nvPr/>
            </p:nvSpPr>
            <p:spPr>
              <a:xfrm>
                <a:off x="1402152" y="2477895"/>
                <a:ext cx="2782562" cy="1337022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73B6C5E-26B6-AEE4-F208-EC70A50F6B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152" y="2477895"/>
                <a:ext cx="2782562" cy="13370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B235BA2-0796-D975-A5DB-87D6B2E40FB9}"/>
                  </a:ext>
                </a:extLst>
              </p:cNvPr>
              <p:cNvSpPr/>
              <p:nvPr/>
            </p:nvSpPr>
            <p:spPr>
              <a:xfrm>
                <a:off x="7802952" y="2497105"/>
                <a:ext cx="2689412" cy="1337022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≤4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B235BA2-0796-D975-A5DB-87D6B2E40F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952" y="2497105"/>
                <a:ext cx="2689412" cy="13370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CE969BD-78CA-8E5B-801A-7A1BC17CB153}"/>
              </a:ext>
            </a:extLst>
          </p:cNvPr>
          <p:cNvSpPr/>
          <p:nvPr/>
        </p:nvSpPr>
        <p:spPr>
          <a:xfrm>
            <a:off x="4260613" y="1947698"/>
            <a:ext cx="3542339" cy="537882"/>
          </a:xfrm>
          <a:custGeom>
            <a:avLst/>
            <a:gdLst>
              <a:gd name="connsiteX0" fmla="*/ 0 w 3542339"/>
              <a:gd name="connsiteY0" fmla="*/ 317365 h 340417"/>
              <a:gd name="connsiteX1" fmla="*/ 1052713 w 3542339"/>
              <a:gd name="connsiteY1" fmla="*/ 71476 h 340417"/>
              <a:gd name="connsiteX2" fmla="*/ 1928692 w 3542339"/>
              <a:gd name="connsiteY2" fmla="*/ 17688 h 340417"/>
              <a:gd name="connsiteX3" fmla="*/ 3542339 w 3542339"/>
              <a:gd name="connsiteY3" fmla="*/ 340417 h 34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339" h="340417">
                <a:moveTo>
                  <a:pt x="0" y="317365"/>
                </a:moveTo>
                <a:cubicBezTo>
                  <a:pt x="365632" y="219393"/>
                  <a:pt x="731264" y="121422"/>
                  <a:pt x="1052713" y="71476"/>
                </a:cubicBezTo>
                <a:cubicBezTo>
                  <a:pt x="1374162" y="21530"/>
                  <a:pt x="1513754" y="-27136"/>
                  <a:pt x="1928692" y="17688"/>
                </a:cubicBezTo>
                <a:cubicBezTo>
                  <a:pt x="2343630" y="62512"/>
                  <a:pt x="2942984" y="201464"/>
                  <a:pt x="3542339" y="34041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09A4595-E98E-6A09-8666-4F7ED7E9462E}"/>
              </a:ext>
            </a:extLst>
          </p:cNvPr>
          <p:cNvSpPr/>
          <p:nvPr/>
        </p:nvSpPr>
        <p:spPr>
          <a:xfrm rot="10800000">
            <a:off x="4164187" y="3834127"/>
            <a:ext cx="3542338" cy="549405"/>
          </a:xfrm>
          <a:custGeom>
            <a:avLst/>
            <a:gdLst>
              <a:gd name="connsiteX0" fmla="*/ 0 w 3542339"/>
              <a:gd name="connsiteY0" fmla="*/ 317365 h 340417"/>
              <a:gd name="connsiteX1" fmla="*/ 1052713 w 3542339"/>
              <a:gd name="connsiteY1" fmla="*/ 71476 h 340417"/>
              <a:gd name="connsiteX2" fmla="*/ 1928692 w 3542339"/>
              <a:gd name="connsiteY2" fmla="*/ 17688 h 340417"/>
              <a:gd name="connsiteX3" fmla="*/ 3542339 w 3542339"/>
              <a:gd name="connsiteY3" fmla="*/ 340417 h 34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339" h="340417">
                <a:moveTo>
                  <a:pt x="0" y="317365"/>
                </a:moveTo>
                <a:cubicBezTo>
                  <a:pt x="365632" y="219393"/>
                  <a:pt x="731264" y="121422"/>
                  <a:pt x="1052713" y="71476"/>
                </a:cubicBezTo>
                <a:cubicBezTo>
                  <a:pt x="1374162" y="21530"/>
                  <a:pt x="1513754" y="-27136"/>
                  <a:pt x="1928692" y="17688"/>
                </a:cubicBezTo>
                <a:cubicBezTo>
                  <a:pt x="2343630" y="62512"/>
                  <a:pt x="2942984" y="201464"/>
                  <a:pt x="3542339" y="34041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FB476F-E4DD-89A0-3C70-F62629DC5F3B}"/>
                  </a:ext>
                </a:extLst>
              </p:cNvPr>
              <p:cNvSpPr txBox="1"/>
              <p:nvPr/>
            </p:nvSpPr>
            <p:spPr>
              <a:xfrm>
                <a:off x="5211773" y="2013742"/>
                <a:ext cx="160672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≥2.5</m:t>
                    </m:r>
                  </m:oMath>
                </a14:m>
                <a:r>
                  <a:rPr lang="en-US" sz="2800" dirty="0"/>
                  <a:t>?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≔0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FB476F-E4DD-89A0-3C70-F62629DC5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773" y="2013742"/>
                <a:ext cx="1606722" cy="954107"/>
              </a:xfrm>
              <a:prstGeom prst="rect">
                <a:avLst/>
              </a:prstGeom>
              <a:blipFill>
                <a:blip r:embed="rId4"/>
                <a:stretch>
                  <a:fillRect t="-5732" r="-6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8195A0-5160-E9F2-8DA5-D243BF3B552A}"/>
                  </a:ext>
                </a:extLst>
              </p:cNvPr>
              <p:cNvSpPr txBox="1"/>
              <p:nvPr/>
            </p:nvSpPr>
            <p:spPr>
              <a:xfrm>
                <a:off x="5273964" y="3769749"/>
                <a:ext cx="13342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800" dirty="0"/>
                  <a:t>?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8195A0-5160-E9F2-8DA5-D243BF3B5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964" y="3769749"/>
                <a:ext cx="1334211" cy="523220"/>
              </a:xfrm>
              <a:prstGeom prst="rect">
                <a:avLst/>
              </a:prstGeom>
              <a:blipFill>
                <a:blip r:embed="rId5"/>
                <a:stretch>
                  <a:fillRect t="-10465" r="-867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49B75D8-08A2-2323-39A4-F82EEBA479DF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626065" y="3146406"/>
            <a:ext cx="776087" cy="88495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A286E22-D706-97F2-F8C0-D735F03BD36F}"/>
              </a:ext>
            </a:extLst>
          </p:cNvPr>
          <p:cNvSpPr txBox="1"/>
          <p:nvPr/>
        </p:nvSpPr>
        <p:spPr>
          <a:xfrm>
            <a:off x="2518771" y="1930541"/>
            <a:ext cx="588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off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724715-B6CD-C495-6080-F9E720972A9F}"/>
              </a:ext>
            </a:extLst>
          </p:cNvPr>
          <p:cNvSpPr txBox="1"/>
          <p:nvPr/>
        </p:nvSpPr>
        <p:spPr>
          <a:xfrm>
            <a:off x="8853506" y="1878540"/>
            <a:ext cx="562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8785F3B-E2B2-3B8A-EFA3-D4D37C5F216E}"/>
              </a:ext>
            </a:extLst>
          </p:cNvPr>
          <p:cNvSpPr/>
          <p:nvPr/>
        </p:nvSpPr>
        <p:spPr>
          <a:xfrm>
            <a:off x="2155104" y="2497105"/>
            <a:ext cx="704111" cy="895739"/>
          </a:xfrm>
          <a:custGeom>
            <a:avLst/>
            <a:gdLst>
              <a:gd name="csX0" fmla="*/ 105747 w 704111"/>
              <a:gd name="csY0" fmla="*/ 0 h 895739"/>
              <a:gd name="csX1" fmla="*/ 99527 w 704111"/>
              <a:gd name="csY1" fmla="*/ 31102 h 895739"/>
              <a:gd name="csX2" fmla="*/ 74645 w 704111"/>
              <a:gd name="csY2" fmla="*/ 118188 h 895739"/>
              <a:gd name="csX3" fmla="*/ 62205 w 704111"/>
              <a:gd name="csY3" fmla="*/ 205274 h 895739"/>
              <a:gd name="csX4" fmla="*/ 49764 w 704111"/>
              <a:gd name="csY4" fmla="*/ 422988 h 895739"/>
              <a:gd name="csX5" fmla="*/ 12441 w 704111"/>
              <a:gd name="csY5" fmla="*/ 547396 h 895739"/>
              <a:gd name="csX6" fmla="*/ 0 w 704111"/>
              <a:gd name="csY6" fmla="*/ 590939 h 895739"/>
              <a:gd name="csX7" fmla="*/ 74645 w 704111"/>
              <a:gd name="csY7" fmla="*/ 789992 h 895739"/>
              <a:gd name="csX8" fmla="*/ 111968 w 704111"/>
              <a:gd name="csY8" fmla="*/ 814874 h 895739"/>
              <a:gd name="csX9" fmla="*/ 118188 w 704111"/>
              <a:gd name="csY9" fmla="*/ 833535 h 895739"/>
              <a:gd name="csX10" fmla="*/ 199054 w 704111"/>
              <a:gd name="csY10" fmla="*/ 858416 h 895739"/>
              <a:gd name="csX11" fmla="*/ 223935 w 704111"/>
              <a:gd name="csY11" fmla="*/ 877078 h 895739"/>
              <a:gd name="csX12" fmla="*/ 255037 w 704111"/>
              <a:gd name="csY12" fmla="*/ 883298 h 895739"/>
              <a:gd name="csX13" fmla="*/ 273698 w 704111"/>
              <a:gd name="csY13" fmla="*/ 889518 h 895739"/>
              <a:gd name="csX14" fmla="*/ 298580 w 704111"/>
              <a:gd name="csY14" fmla="*/ 895739 h 895739"/>
              <a:gd name="csX15" fmla="*/ 422988 w 704111"/>
              <a:gd name="csY15" fmla="*/ 877078 h 895739"/>
              <a:gd name="csX16" fmla="*/ 472751 w 704111"/>
              <a:gd name="csY16" fmla="*/ 864637 h 895739"/>
              <a:gd name="csX17" fmla="*/ 503854 w 704111"/>
              <a:gd name="csY17" fmla="*/ 839755 h 895739"/>
              <a:gd name="csX18" fmla="*/ 528735 w 704111"/>
              <a:gd name="csY18" fmla="*/ 827314 h 895739"/>
              <a:gd name="csX19" fmla="*/ 578498 w 704111"/>
              <a:gd name="csY19" fmla="*/ 783772 h 895739"/>
              <a:gd name="csX20" fmla="*/ 597160 w 704111"/>
              <a:gd name="csY20" fmla="*/ 740229 h 895739"/>
              <a:gd name="csX21" fmla="*/ 640702 w 704111"/>
              <a:gd name="csY21" fmla="*/ 671804 h 895739"/>
              <a:gd name="csX22" fmla="*/ 665584 w 704111"/>
              <a:gd name="csY22" fmla="*/ 541176 h 895739"/>
              <a:gd name="csX23" fmla="*/ 690466 w 704111"/>
              <a:gd name="csY23" fmla="*/ 510074 h 895739"/>
              <a:gd name="csX24" fmla="*/ 702907 w 704111"/>
              <a:gd name="csY24" fmla="*/ 435429 h 895739"/>
              <a:gd name="csX25" fmla="*/ 646923 w 704111"/>
              <a:gd name="csY25" fmla="*/ 248816 h 895739"/>
              <a:gd name="csX26" fmla="*/ 634482 w 704111"/>
              <a:gd name="csY26" fmla="*/ 217714 h 895739"/>
              <a:gd name="csX27" fmla="*/ 597160 w 704111"/>
              <a:gd name="csY27" fmla="*/ 192833 h 895739"/>
              <a:gd name="csX28" fmla="*/ 566058 w 704111"/>
              <a:gd name="csY28" fmla="*/ 155510 h 895739"/>
              <a:gd name="csX29" fmla="*/ 528735 w 704111"/>
              <a:gd name="csY29" fmla="*/ 143070 h 895739"/>
              <a:gd name="csX30" fmla="*/ 422988 w 704111"/>
              <a:gd name="csY30" fmla="*/ 118188 h 895739"/>
              <a:gd name="csX31" fmla="*/ 354564 w 704111"/>
              <a:gd name="csY31" fmla="*/ 99527 h 895739"/>
              <a:gd name="csX32" fmla="*/ 136849 w 704111"/>
              <a:gd name="csY32" fmla="*/ 87086 h 895739"/>
              <a:gd name="csX33" fmla="*/ 87086 w 704111"/>
              <a:gd name="csY33" fmla="*/ 74645 h 895739"/>
              <a:gd name="csX34" fmla="*/ 49764 w 704111"/>
              <a:gd name="csY34" fmla="*/ 68425 h 8957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704111" h="895739">
                <a:moveTo>
                  <a:pt x="105747" y="0"/>
                </a:moveTo>
                <a:cubicBezTo>
                  <a:pt x="103674" y="10367"/>
                  <a:pt x="102218" y="20877"/>
                  <a:pt x="99527" y="31102"/>
                </a:cubicBezTo>
                <a:cubicBezTo>
                  <a:pt x="91844" y="60298"/>
                  <a:pt x="80971" y="88668"/>
                  <a:pt x="74645" y="118188"/>
                </a:cubicBezTo>
                <a:cubicBezTo>
                  <a:pt x="68501" y="146860"/>
                  <a:pt x="66352" y="176245"/>
                  <a:pt x="62205" y="205274"/>
                </a:cubicBezTo>
                <a:cubicBezTo>
                  <a:pt x="58058" y="277845"/>
                  <a:pt x="57295" y="350689"/>
                  <a:pt x="49764" y="422988"/>
                </a:cubicBezTo>
                <a:cubicBezTo>
                  <a:pt x="41202" y="505180"/>
                  <a:pt x="34207" y="486452"/>
                  <a:pt x="12441" y="547396"/>
                </a:cubicBezTo>
                <a:cubicBezTo>
                  <a:pt x="7364" y="561612"/>
                  <a:pt x="4147" y="576425"/>
                  <a:pt x="0" y="590939"/>
                </a:cubicBezTo>
                <a:cubicBezTo>
                  <a:pt x="33539" y="751929"/>
                  <a:pt x="-1479" y="706258"/>
                  <a:pt x="74645" y="789992"/>
                </a:cubicBezTo>
                <a:cubicBezTo>
                  <a:pt x="94903" y="812276"/>
                  <a:pt x="87227" y="806626"/>
                  <a:pt x="111968" y="814874"/>
                </a:cubicBezTo>
                <a:cubicBezTo>
                  <a:pt x="114041" y="821094"/>
                  <a:pt x="113210" y="829268"/>
                  <a:pt x="118188" y="833535"/>
                </a:cubicBezTo>
                <a:cubicBezTo>
                  <a:pt x="143406" y="855150"/>
                  <a:pt x="168324" y="854026"/>
                  <a:pt x="199054" y="858416"/>
                </a:cubicBezTo>
                <a:cubicBezTo>
                  <a:pt x="207348" y="864637"/>
                  <a:pt x="214461" y="872867"/>
                  <a:pt x="223935" y="877078"/>
                </a:cubicBezTo>
                <a:cubicBezTo>
                  <a:pt x="233596" y="881372"/>
                  <a:pt x="244780" y="880734"/>
                  <a:pt x="255037" y="883298"/>
                </a:cubicBezTo>
                <a:cubicBezTo>
                  <a:pt x="261398" y="884888"/>
                  <a:pt x="267394" y="887717"/>
                  <a:pt x="273698" y="889518"/>
                </a:cubicBezTo>
                <a:cubicBezTo>
                  <a:pt x="281918" y="891867"/>
                  <a:pt x="290286" y="893665"/>
                  <a:pt x="298580" y="895739"/>
                </a:cubicBezTo>
                <a:cubicBezTo>
                  <a:pt x="340049" y="889519"/>
                  <a:pt x="381708" y="884449"/>
                  <a:pt x="422988" y="877078"/>
                </a:cubicBezTo>
                <a:cubicBezTo>
                  <a:pt x="439820" y="874072"/>
                  <a:pt x="457227" y="871802"/>
                  <a:pt x="472751" y="864637"/>
                </a:cubicBezTo>
                <a:cubicBezTo>
                  <a:pt x="484806" y="859073"/>
                  <a:pt x="492807" y="847120"/>
                  <a:pt x="503854" y="839755"/>
                </a:cubicBezTo>
                <a:cubicBezTo>
                  <a:pt x="511569" y="834611"/>
                  <a:pt x="520872" y="832229"/>
                  <a:pt x="528735" y="827314"/>
                </a:cubicBezTo>
                <a:cubicBezTo>
                  <a:pt x="551581" y="813035"/>
                  <a:pt x="559206" y="803064"/>
                  <a:pt x="578498" y="783772"/>
                </a:cubicBezTo>
                <a:cubicBezTo>
                  <a:pt x="584719" y="769258"/>
                  <a:pt x="589491" y="754033"/>
                  <a:pt x="597160" y="740229"/>
                </a:cubicBezTo>
                <a:cubicBezTo>
                  <a:pt x="610289" y="716596"/>
                  <a:pt x="629129" y="696236"/>
                  <a:pt x="640702" y="671804"/>
                </a:cubicBezTo>
                <a:cubicBezTo>
                  <a:pt x="656396" y="638672"/>
                  <a:pt x="655905" y="570213"/>
                  <a:pt x="665584" y="541176"/>
                </a:cubicBezTo>
                <a:cubicBezTo>
                  <a:pt x="669783" y="528581"/>
                  <a:pt x="682172" y="520441"/>
                  <a:pt x="690466" y="510074"/>
                </a:cubicBezTo>
                <a:cubicBezTo>
                  <a:pt x="694613" y="485192"/>
                  <a:pt x="708193" y="460094"/>
                  <a:pt x="702907" y="435429"/>
                </a:cubicBezTo>
                <a:cubicBezTo>
                  <a:pt x="677638" y="317510"/>
                  <a:pt x="693694" y="371591"/>
                  <a:pt x="646923" y="248816"/>
                </a:cubicBezTo>
                <a:cubicBezTo>
                  <a:pt x="642948" y="238382"/>
                  <a:pt x="643773" y="223908"/>
                  <a:pt x="634482" y="217714"/>
                </a:cubicBezTo>
                <a:cubicBezTo>
                  <a:pt x="622041" y="209420"/>
                  <a:pt x="608223" y="202891"/>
                  <a:pt x="597160" y="192833"/>
                </a:cubicBezTo>
                <a:cubicBezTo>
                  <a:pt x="585177" y="181939"/>
                  <a:pt x="579155" y="165035"/>
                  <a:pt x="566058" y="155510"/>
                </a:cubicBezTo>
                <a:cubicBezTo>
                  <a:pt x="555452" y="147797"/>
                  <a:pt x="540840" y="148114"/>
                  <a:pt x="528735" y="143070"/>
                </a:cubicBezTo>
                <a:cubicBezTo>
                  <a:pt x="456136" y="112821"/>
                  <a:pt x="529622" y="127881"/>
                  <a:pt x="422988" y="118188"/>
                </a:cubicBezTo>
                <a:cubicBezTo>
                  <a:pt x="400180" y="111968"/>
                  <a:pt x="377642" y="104656"/>
                  <a:pt x="354564" y="99527"/>
                </a:cubicBezTo>
                <a:cubicBezTo>
                  <a:pt x="296506" y="86625"/>
                  <a:pt x="155314" y="87745"/>
                  <a:pt x="136849" y="87086"/>
                </a:cubicBezTo>
                <a:cubicBezTo>
                  <a:pt x="94201" y="72869"/>
                  <a:pt x="147122" y="89653"/>
                  <a:pt x="87086" y="74645"/>
                </a:cubicBezTo>
                <a:cubicBezTo>
                  <a:pt x="54336" y="66458"/>
                  <a:pt x="82749" y="68425"/>
                  <a:pt x="49764" y="68425"/>
                </a:cubicBezTo>
              </a:path>
            </a:pathLst>
          </a:custGeom>
          <a:ln w="317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4C3C8A1-E24D-CE24-6470-0FF1E9EAC9BF}"/>
              </a:ext>
            </a:extLst>
          </p:cNvPr>
          <p:cNvCxnSpPr>
            <a:cxnSpLocks/>
            <a:endCxn id="17" idx="7"/>
          </p:cNvCxnSpPr>
          <p:nvPr/>
        </p:nvCxnSpPr>
        <p:spPr>
          <a:xfrm flipV="1">
            <a:off x="1660849" y="3287097"/>
            <a:ext cx="568900" cy="1291123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43C423A-0119-92B8-6E05-7B054C0B0808}"/>
              </a:ext>
            </a:extLst>
          </p:cNvPr>
          <p:cNvSpPr txBox="1"/>
          <p:nvPr/>
        </p:nvSpPr>
        <p:spPr>
          <a:xfrm>
            <a:off x="626066" y="4636027"/>
            <a:ext cx="7491568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What if this is an arbitrary state-variable, </a:t>
            </a:r>
          </a:p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with arbitrary dynamics?</a:t>
            </a:r>
          </a:p>
        </p:txBody>
      </p:sp>
    </p:spTree>
    <p:extLst>
      <p:ext uri="{BB962C8B-B14F-4D97-AF65-F5344CB8AC3E}">
        <p14:creationId xmlns:p14="http://schemas.microsoft.com/office/powerpoint/2010/main" val="14290679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E73550-7DFA-459C-9D02-9226B3714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1518073"/>
          </a:xfrm>
        </p:spPr>
        <p:txBody>
          <a:bodyPr/>
          <a:lstStyle/>
          <a:p>
            <a:r>
              <a:rPr lang="en-US" dirty="0"/>
              <a:t>Generalization of a timed process</a:t>
            </a:r>
          </a:p>
          <a:p>
            <a:r>
              <a:rPr lang="en-US" dirty="0"/>
              <a:t>Instead of timed transitions, we can have arbitrary evolution of state/output variables, typically specified using differential equations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623690-CE4B-4C74-B533-69D35C582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8E21F-DBA5-4C3C-AEE5-4A87E4D9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BFC46AD-46C7-4CB3-81CD-F73302D40177}"/>
                  </a:ext>
                </a:extLst>
              </p:cNvPr>
              <p:cNvSpPr/>
              <p:nvPr/>
            </p:nvSpPr>
            <p:spPr>
              <a:xfrm>
                <a:off x="1483018" y="3450131"/>
                <a:ext cx="2782562" cy="1337022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≥70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BFC46AD-46C7-4CB3-81CD-F73302D401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018" y="3450131"/>
                <a:ext cx="2782562" cy="13370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D8AB215-0FA3-49AA-8634-8D723F557796}"/>
                  </a:ext>
                </a:extLst>
              </p:cNvPr>
              <p:cNvSpPr/>
              <p:nvPr/>
            </p:nvSpPr>
            <p:spPr>
              <a:xfrm>
                <a:off x="7883818" y="3469341"/>
                <a:ext cx="2689412" cy="1337022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≤75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D8AB215-0FA3-49AA-8634-8D723F5577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818" y="3469341"/>
                <a:ext cx="2689412" cy="13370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3B32506-EFF0-40BF-8D14-A7973C5F32F1}"/>
              </a:ext>
            </a:extLst>
          </p:cNvPr>
          <p:cNvSpPr/>
          <p:nvPr/>
        </p:nvSpPr>
        <p:spPr>
          <a:xfrm>
            <a:off x="4341479" y="2919934"/>
            <a:ext cx="3542339" cy="537882"/>
          </a:xfrm>
          <a:custGeom>
            <a:avLst/>
            <a:gdLst>
              <a:gd name="connsiteX0" fmla="*/ 0 w 3542339"/>
              <a:gd name="connsiteY0" fmla="*/ 317365 h 340417"/>
              <a:gd name="connsiteX1" fmla="*/ 1052713 w 3542339"/>
              <a:gd name="connsiteY1" fmla="*/ 71476 h 340417"/>
              <a:gd name="connsiteX2" fmla="*/ 1928692 w 3542339"/>
              <a:gd name="connsiteY2" fmla="*/ 17688 h 340417"/>
              <a:gd name="connsiteX3" fmla="*/ 3542339 w 3542339"/>
              <a:gd name="connsiteY3" fmla="*/ 340417 h 34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339" h="340417">
                <a:moveTo>
                  <a:pt x="0" y="317365"/>
                </a:moveTo>
                <a:cubicBezTo>
                  <a:pt x="365632" y="219393"/>
                  <a:pt x="731264" y="121422"/>
                  <a:pt x="1052713" y="71476"/>
                </a:cubicBezTo>
                <a:cubicBezTo>
                  <a:pt x="1374162" y="21530"/>
                  <a:pt x="1513754" y="-27136"/>
                  <a:pt x="1928692" y="17688"/>
                </a:cubicBezTo>
                <a:cubicBezTo>
                  <a:pt x="2343630" y="62512"/>
                  <a:pt x="2942984" y="201464"/>
                  <a:pt x="3542339" y="34041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F7C1F45-6EC1-4162-8D33-A5ECB91F118B}"/>
              </a:ext>
            </a:extLst>
          </p:cNvPr>
          <p:cNvSpPr/>
          <p:nvPr/>
        </p:nvSpPr>
        <p:spPr>
          <a:xfrm rot="10800000">
            <a:off x="4245053" y="4806363"/>
            <a:ext cx="3542338" cy="549405"/>
          </a:xfrm>
          <a:custGeom>
            <a:avLst/>
            <a:gdLst>
              <a:gd name="connsiteX0" fmla="*/ 0 w 3542339"/>
              <a:gd name="connsiteY0" fmla="*/ 317365 h 340417"/>
              <a:gd name="connsiteX1" fmla="*/ 1052713 w 3542339"/>
              <a:gd name="connsiteY1" fmla="*/ 71476 h 340417"/>
              <a:gd name="connsiteX2" fmla="*/ 1928692 w 3542339"/>
              <a:gd name="connsiteY2" fmla="*/ 17688 h 340417"/>
              <a:gd name="connsiteX3" fmla="*/ 3542339 w 3542339"/>
              <a:gd name="connsiteY3" fmla="*/ 340417 h 34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339" h="340417">
                <a:moveTo>
                  <a:pt x="0" y="317365"/>
                </a:moveTo>
                <a:cubicBezTo>
                  <a:pt x="365632" y="219393"/>
                  <a:pt x="731264" y="121422"/>
                  <a:pt x="1052713" y="71476"/>
                </a:cubicBezTo>
                <a:cubicBezTo>
                  <a:pt x="1374162" y="21530"/>
                  <a:pt x="1513754" y="-27136"/>
                  <a:pt x="1928692" y="17688"/>
                </a:cubicBezTo>
                <a:cubicBezTo>
                  <a:pt x="2343630" y="62512"/>
                  <a:pt x="2942984" y="201464"/>
                  <a:pt x="3542339" y="34041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850D98-1984-40FB-A04B-AE37C5AEB206}"/>
                  </a:ext>
                </a:extLst>
              </p:cNvPr>
              <p:cNvSpPr txBox="1"/>
              <p:nvPr/>
            </p:nvSpPr>
            <p:spPr>
              <a:xfrm>
                <a:off x="5278931" y="3010499"/>
                <a:ext cx="14302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≤70</m:t>
                    </m:r>
                  </m:oMath>
                </a14:m>
                <a:r>
                  <a:rPr lang="en-US" sz="2800" dirty="0"/>
                  <a:t>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850D98-1984-40FB-A04B-AE37C5AEB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931" y="3010499"/>
                <a:ext cx="1430263" cy="523220"/>
              </a:xfrm>
              <a:prstGeom prst="rect">
                <a:avLst/>
              </a:prstGeom>
              <a:blipFill>
                <a:blip r:embed="rId4"/>
                <a:stretch>
                  <a:fillRect t="-11628" r="-7234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055BF1-9CED-495D-907D-22EA2BABBD36}"/>
                  </a:ext>
                </a:extLst>
              </p:cNvPr>
              <p:cNvSpPr txBox="1"/>
              <p:nvPr/>
            </p:nvSpPr>
            <p:spPr>
              <a:xfrm>
                <a:off x="5354830" y="4741985"/>
                <a:ext cx="14302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≥75</m:t>
                    </m:r>
                  </m:oMath>
                </a14:m>
                <a:r>
                  <a:rPr lang="en-US" sz="2800" dirty="0"/>
                  <a:t>?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055BF1-9CED-495D-907D-22EA2BABB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830" y="4741985"/>
                <a:ext cx="1430263" cy="523220"/>
              </a:xfrm>
              <a:prstGeom prst="rect">
                <a:avLst/>
              </a:prstGeom>
              <a:blipFill>
                <a:blip r:embed="rId5"/>
                <a:stretch>
                  <a:fillRect t="-11628" r="-7660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6DEB54-1478-4157-92DD-DD6E9F2BA8D7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706931" y="4118642"/>
            <a:ext cx="776087" cy="88495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D104DC-6C49-46A5-9577-5812D0690429}"/>
                  </a:ext>
                </a:extLst>
              </p:cNvPr>
              <p:cNvSpPr txBox="1"/>
              <p:nvPr/>
            </p:nvSpPr>
            <p:spPr>
              <a:xfrm>
                <a:off x="143741" y="5072093"/>
                <a:ext cx="26410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70≤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init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≤75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D104DC-6C49-46A5-9577-5812D0690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41" y="5072093"/>
                <a:ext cx="264104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484C69A-9DAD-41DB-8849-7855C24BCF59}"/>
              </a:ext>
            </a:extLst>
          </p:cNvPr>
          <p:cNvSpPr txBox="1"/>
          <p:nvPr/>
        </p:nvSpPr>
        <p:spPr>
          <a:xfrm>
            <a:off x="2599637" y="2902777"/>
            <a:ext cx="588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off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5B5681-F84C-4EBC-A73A-5D74C793B95F}"/>
              </a:ext>
            </a:extLst>
          </p:cNvPr>
          <p:cNvSpPr txBox="1"/>
          <p:nvPr/>
        </p:nvSpPr>
        <p:spPr>
          <a:xfrm>
            <a:off x="8934372" y="2850776"/>
            <a:ext cx="562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2147277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F1E206-4581-4168-972C-3845D52A4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>
            <a:normAutofit/>
          </a:bodyPr>
          <a:lstStyle/>
          <a:p>
            <a:r>
              <a:rPr lang="en-US" dirty="0"/>
              <a:t>Continuous-time component (differential)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85EC-8246-461C-B4A6-C8664C4CC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7686D8D-BC0C-4A4B-9F01-5CD0AB91E5CA}"/>
                  </a:ext>
                </a:extLst>
              </p:cNvPr>
              <p:cNvSpPr/>
              <p:nvPr/>
            </p:nvSpPr>
            <p:spPr>
              <a:xfrm>
                <a:off x="-40082" y="2746313"/>
                <a:ext cx="2514278" cy="1365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4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4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7686D8D-BC0C-4A4B-9F01-5CD0AB91E5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082" y="2746313"/>
                <a:ext cx="2514278" cy="13653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04E62190-BB07-4762-9E50-B8758DE8FBDC}"/>
              </a:ext>
            </a:extLst>
          </p:cNvPr>
          <p:cNvGrpSpPr/>
          <p:nvPr/>
        </p:nvGrpSpPr>
        <p:grpSpPr>
          <a:xfrm>
            <a:off x="2013241" y="1571326"/>
            <a:ext cx="6136395" cy="3715347"/>
            <a:chOff x="2859548" y="1453269"/>
            <a:chExt cx="6136395" cy="371534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323004-30D0-4566-8474-FE1429682A56}"/>
                </a:ext>
              </a:extLst>
            </p:cNvPr>
            <p:cNvSpPr/>
            <p:nvPr/>
          </p:nvSpPr>
          <p:spPr>
            <a:xfrm>
              <a:off x="3973925" y="1453269"/>
              <a:ext cx="3719413" cy="3715347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B488F30-45B6-4270-AECB-A3CA735954B1}"/>
                </a:ext>
              </a:extLst>
            </p:cNvPr>
            <p:cNvCxnSpPr>
              <a:cxnSpLocks/>
            </p:cNvCxnSpPr>
            <p:nvPr/>
          </p:nvCxnSpPr>
          <p:spPr>
            <a:xfrm>
              <a:off x="7740151" y="1941512"/>
              <a:ext cx="654078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9869A64-0863-4F48-8494-535937CA4CDD}"/>
                </a:ext>
              </a:extLst>
            </p:cNvPr>
            <p:cNvCxnSpPr>
              <a:cxnSpLocks/>
            </p:cNvCxnSpPr>
            <p:nvPr/>
          </p:nvCxnSpPr>
          <p:spPr>
            <a:xfrm>
              <a:off x="2859548" y="1865308"/>
              <a:ext cx="1114377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FE815B6-5C20-47E0-AAFB-42FEBFD7E4DE}"/>
                    </a:ext>
                  </a:extLst>
                </p:cNvPr>
                <p:cNvSpPr txBox="1"/>
                <p:nvPr/>
              </p:nvSpPr>
              <p:spPr>
                <a:xfrm>
                  <a:off x="3282076" y="1998195"/>
                  <a:ext cx="54373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FE815B6-5C20-47E0-AAFB-42FEBFD7E4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2076" y="1998195"/>
                  <a:ext cx="543739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FC4F1B6-5B0E-4FFC-BBD8-824922C37E6D}"/>
                </a:ext>
              </a:extLst>
            </p:cNvPr>
            <p:cNvCxnSpPr>
              <a:cxnSpLocks/>
            </p:cNvCxnSpPr>
            <p:nvPr/>
          </p:nvCxnSpPr>
          <p:spPr>
            <a:xfrm>
              <a:off x="4000819" y="2773542"/>
              <a:ext cx="3719413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C3C81FD-9187-4E71-B269-FF1B891CF01F}"/>
                    </a:ext>
                  </a:extLst>
                </p:cNvPr>
                <p:cNvSpPr txBox="1"/>
                <p:nvPr/>
              </p:nvSpPr>
              <p:spPr>
                <a:xfrm>
                  <a:off x="4185443" y="1532978"/>
                  <a:ext cx="3427990" cy="5582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real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𝑙𝑜𝑤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h𝑖𝑔h</m:t>
                          </m:r>
                        </m:sub>
                      </m:sSub>
                    </m:oMath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C3C81FD-9187-4E71-B269-FF1B891CF0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5443" y="1532978"/>
                  <a:ext cx="3427990" cy="558230"/>
                </a:xfrm>
                <a:prstGeom prst="rect">
                  <a:avLst/>
                </a:prstGeom>
                <a:blipFill>
                  <a:blip r:embed="rId4"/>
                  <a:stretch>
                    <a:fillRect l="-3737" t="-10989" b="-252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45B07AF-A188-4945-9908-39C6F0087FAA}"/>
                    </a:ext>
                  </a:extLst>
                </p:cNvPr>
                <p:cNvSpPr txBox="1"/>
                <p:nvPr/>
              </p:nvSpPr>
              <p:spPr>
                <a:xfrm>
                  <a:off x="4969105" y="3061384"/>
                  <a:ext cx="127714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̇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45B07AF-A188-4945-9908-39C6F0087F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9105" y="3061384"/>
                  <a:ext cx="1277144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AD5A828-8448-4291-886A-B314561A3C46}"/>
                    </a:ext>
                  </a:extLst>
                </p:cNvPr>
                <p:cNvSpPr txBox="1"/>
                <p:nvPr/>
              </p:nvSpPr>
              <p:spPr>
                <a:xfrm>
                  <a:off x="4185442" y="2037908"/>
                  <a:ext cx="3442033" cy="5582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real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𝑙𝑜𝑤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h𝑖𝑔h</m:t>
                          </m:r>
                        </m:sub>
                      </m:sSub>
                    </m:oMath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AD5A828-8448-4291-886A-B314561A3C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5442" y="2037908"/>
                  <a:ext cx="3442033" cy="558230"/>
                </a:xfrm>
                <a:prstGeom prst="rect">
                  <a:avLst/>
                </a:prstGeom>
                <a:blipFill>
                  <a:blip r:embed="rId6"/>
                  <a:stretch>
                    <a:fillRect l="-3723" t="-10989" b="-252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ED36343-E4CD-4289-82CA-F44436A6B5E5}"/>
                    </a:ext>
                  </a:extLst>
                </p:cNvPr>
                <p:cNvSpPr txBox="1"/>
                <p:nvPr/>
              </p:nvSpPr>
              <p:spPr>
                <a:xfrm>
                  <a:off x="4969105" y="3774668"/>
                  <a:ext cx="2262222" cy="1027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̇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𝑘𝑣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ED36343-E4CD-4289-82CA-F44436A6B5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9105" y="3774668"/>
                  <a:ext cx="2262222" cy="102733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5A95D98-01F7-47C1-8F78-FB25922B8CE2}"/>
                </a:ext>
              </a:extLst>
            </p:cNvPr>
            <p:cNvCxnSpPr>
              <a:cxnSpLocks/>
            </p:cNvCxnSpPr>
            <p:nvPr/>
          </p:nvCxnSpPr>
          <p:spPr>
            <a:xfrm>
              <a:off x="7739688" y="2501327"/>
              <a:ext cx="654078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A115037-80C1-4E95-A2C3-9DB87AFB71EB}"/>
                    </a:ext>
                  </a:extLst>
                </p:cNvPr>
                <p:cNvSpPr txBox="1"/>
                <p:nvPr/>
              </p:nvSpPr>
              <p:spPr>
                <a:xfrm>
                  <a:off x="8441042" y="1649124"/>
                  <a:ext cx="50808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A115037-80C1-4E95-A2C3-9DB87AFB71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1042" y="1649124"/>
                  <a:ext cx="508088" cy="58477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0969B73-F439-4758-94C1-7AB767B97418}"/>
                    </a:ext>
                  </a:extLst>
                </p:cNvPr>
                <p:cNvSpPr txBox="1"/>
                <p:nvPr/>
              </p:nvSpPr>
              <p:spPr>
                <a:xfrm>
                  <a:off x="8487855" y="2141222"/>
                  <a:ext cx="50808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0969B73-F439-4758-94C1-7AB767B974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7855" y="2141222"/>
                  <a:ext cx="508088" cy="58477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C775DBC8-03FB-49C5-91C6-E8ED0E348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7730" y="1770747"/>
            <a:ext cx="3788940" cy="2483294"/>
          </a:xfrm>
        </p:spPr>
        <p:txBody>
          <a:bodyPr>
            <a:normAutofit/>
          </a:bodyPr>
          <a:lstStyle/>
          <a:p>
            <a:r>
              <a:rPr lang="en-US" dirty="0"/>
              <a:t>Rate of change of each state variable and output variables defined using expressions over inputs and states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D80C11-FD89-40F5-B3B9-5E9DC1EA7975}"/>
              </a:ext>
            </a:extLst>
          </p:cNvPr>
          <p:cNvSpPr/>
          <p:nvPr/>
        </p:nvSpPr>
        <p:spPr>
          <a:xfrm>
            <a:off x="8217730" y="4402964"/>
            <a:ext cx="2738442" cy="12137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Expressions, not assignments!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5CCC5D1-42BF-4E52-9580-A0CCBD132743}"/>
              </a:ext>
            </a:extLst>
          </p:cNvPr>
          <p:cNvCxnSpPr>
            <a:stCxn id="22" idx="1"/>
          </p:cNvCxnSpPr>
          <p:nvPr/>
        </p:nvCxnSpPr>
        <p:spPr>
          <a:xfrm flipH="1" flipV="1">
            <a:off x="6546715" y="3941722"/>
            <a:ext cx="1671015" cy="1068134"/>
          </a:xfrm>
          <a:prstGeom prst="straightConnector1">
            <a:avLst/>
          </a:prstGeom>
          <a:ln w="44450">
            <a:solidFill>
              <a:schemeClr val="accent2"/>
            </a:solidFill>
            <a:tailEnd type="triangle" w="lg" len="lg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4627544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0CFF83-D718-4249-B63C-DF9E146F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104467"/>
            <a:ext cx="11042495" cy="778828"/>
          </a:xfrm>
        </p:spPr>
        <p:txBody>
          <a:bodyPr>
            <a:noAutofit/>
          </a:bodyPr>
          <a:lstStyle/>
          <a:p>
            <a:r>
              <a:rPr lang="en-US" sz="3600" dirty="0"/>
              <a:t>Bang-bang control (thermostat) hybrid automaton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52DA1-F24B-4A8A-9225-2B96E670D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0B612F0-30C2-4677-9B20-40823A9736BB}"/>
                  </a:ext>
                </a:extLst>
              </p:cNvPr>
              <p:cNvSpPr/>
              <p:nvPr/>
            </p:nvSpPr>
            <p:spPr>
              <a:xfrm>
                <a:off x="1483018" y="3450131"/>
                <a:ext cx="2782562" cy="1337022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≥70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0B612F0-30C2-4677-9B20-40823A9736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018" y="3450131"/>
                <a:ext cx="2782562" cy="13370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9129DCE-E160-4A90-AC3B-7FA3D2A10F3C}"/>
                  </a:ext>
                </a:extLst>
              </p:cNvPr>
              <p:cNvSpPr/>
              <p:nvPr/>
            </p:nvSpPr>
            <p:spPr>
              <a:xfrm>
                <a:off x="7883818" y="3469341"/>
                <a:ext cx="2689412" cy="1337022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≤75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9129DCE-E160-4A90-AC3B-7FA3D2A10F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818" y="3469341"/>
                <a:ext cx="2689412" cy="13370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751E49B-2226-495C-B256-03ACB5DC7371}"/>
              </a:ext>
            </a:extLst>
          </p:cNvPr>
          <p:cNvSpPr/>
          <p:nvPr/>
        </p:nvSpPr>
        <p:spPr>
          <a:xfrm>
            <a:off x="4341479" y="2919934"/>
            <a:ext cx="3542339" cy="537882"/>
          </a:xfrm>
          <a:custGeom>
            <a:avLst/>
            <a:gdLst>
              <a:gd name="connsiteX0" fmla="*/ 0 w 3542339"/>
              <a:gd name="connsiteY0" fmla="*/ 317365 h 340417"/>
              <a:gd name="connsiteX1" fmla="*/ 1052713 w 3542339"/>
              <a:gd name="connsiteY1" fmla="*/ 71476 h 340417"/>
              <a:gd name="connsiteX2" fmla="*/ 1928692 w 3542339"/>
              <a:gd name="connsiteY2" fmla="*/ 17688 h 340417"/>
              <a:gd name="connsiteX3" fmla="*/ 3542339 w 3542339"/>
              <a:gd name="connsiteY3" fmla="*/ 340417 h 34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339" h="340417">
                <a:moveTo>
                  <a:pt x="0" y="317365"/>
                </a:moveTo>
                <a:cubicBezTo>
                  <a:pt x="365632" y="219393"/>
                  <a:pt x="731264" y="121422"/>
                  <a:pt x="1052713" y="71476"/>
                </a:cubicBezTo>
                <a:cubicBezTo>
                  <a:pt x="1374162" y="21530"/>
                  <a:pt x="1513754" y="-27136"/>
                  <a:pt x="1928692" y="17688"/>
                </a:cubicBezTo>
                <a:cubicBezTo>
                  <a:pt x="2343630" y="62512"/>
                  <a:pt x="2942984" y="201464"/>
                  <a:pt x="3542339" y="34041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E917DAE-390F-4798-A756-F7AA6636D758}"/>
              </a:ext>
            </a:extLst>
          </p:cNvPr>
          <p:cNvSpPr/>
          <p:nvPr/>
        </p:nvSpPr>
        <p:spPr>
          <a:xfrm rot="10800000">
            <a:off x="4245053" y="4806363"/>
            <a:ext cx="3542338" cy="549405"/>
          </a:xfrm>
          <a:custGeom>
            <a:avLst/>
            <a:gdLst>
              <a:gd name="connsiteX0" fmla="*/ 0 w 3542339"/>
              <a:gd name="connsiteY0" fmla="*/ 317365 h 340417"/>
              <a:gd name="connsiteX1" fmla="*/ 1052713 w 3542339"/>
              <a:gd name="connsiteY1" fmla="*/ 71476 h 340417"/>
              <a:gd name="connsiteX2" fmla="*/ 1928692 w 3542339"/>
              <a:gd name="connsiteY2" fmla="*/ 17688 h 340417"/>
              <a:gd name="connsiteX3" fmla="*/ 3542339 w 3542339"/>
              <a:gd name="connsiteY3" fmla="*/ 340417 h 34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339" h="340417">
                <a:moveTo>
                  <a:pt x="0" y="317365"/>
                </a:moveTo>
                <a:cubicBezTo>
                  <a:pt x="365632" y="219393"/>
                  <a:pt x="731264" y="121422"/>
                  <a:pt x="1052713" y="71476"/>
                </a:cubicBezTo>
                <a:cubicBezTo>
                  <a:pt x="1374162" y="21530"/>
                  <a:pt x="1513754" y="-27136"/>
                  <a:pt x="1928692" y="17688"/>
                </a:cubicBezTo>
                <a:cubicBezTo>
                  <a:pt x="2343630" y="62512"/>
                  <a:pt x="2942984" y="201464"/>
                  <a:pt x="3542339" y="34041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F536E2-9142-41AB-A4B9-0CCA5E2675CB}"/>
                  </a:ext>
                </a:extLst>
              </p:cNvPr>
              <p:cNvSpPr txBox="1"/>
              <p:nvPr/>
            </p:nvSpPr>
            <p:spPr>
              <a:xfrm>
                <a:off x="5278931" y="3010499"/>
                <a:ext cx="14302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≤70</m:t>
                    </m:r>
                  </m:oMath>
                </a14:m>
                <a:r>
                  <a:rPr lang="en-US" sz="2800" dirty="0"/>
                  <a:t>?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F536E2-9142-41AB-A4B9-0CCA5E267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931" y="3010499"/>
                <a:ext cx="1430263" cy="523220"/>
              </a:xfrm>
              <a:prstGeom prst="rect">
                <a:avLst/>
              </a:prstGeom>
              <a:blipFill>
                <a:blip r:embed="rId4"/>
                <a:stretch>
                  <a:fillRect t="-11628" r="-7234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711080C-AA28-4793-AC25-F7BED66B1AA8}"/>
                  </a:ext>
                </a:extLst>
              </p:cNvPr>
              <p:cNvSpPr txBox="1"/>
              <p:nvPr/>
            </p:nvSpPr>
            <p:spPr>
              <a:xfrm>
                <a:off x="5354830" y="4741985"/>
                <a:ext cx="14302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≥75</m:t>
                    </m:r>
                  </m:oMath>
                </a14:m>
                <a:r>
                  <a:rPr lang="en-US" sz="2800" dirty="0"/>
                  <a:t>?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711080C-AA28-4793-AC25-F7BED66B1A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830" y="4741985"/>
                <a:ext cx="1430263" cy="523220"/>
              </a:xfrm>
              <a:prstGeom prst="rect">
                <a:avLst/>
              </a:prstGeom>
              <a:blipFill>
                <a:blip r:embed="rId5"/>
                <a:stretch>
                  <a:fillRect t="-11628" r="-7660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EE4CC59-2698-4314-9D26-3E360A40E7FF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706931" y="4118642"/>
            <a:ext cx="776087" cy="88495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9CF465-7AE0-4697-9F48-7429EC307511}"/>
                  </a:ext>
                </a:extLst>
              </p:cNvPr>
              <p:cNvSpPr txBox="1"/>
              <p:nvPr/>
            </p:nvSpPr>
            <p:spPr>
              <a:xfrm>
                <a:off x="143741" y="5072093"/>
                <a:ext cx="26410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70≤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init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≤75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9CF465-7AE0-4697-9F48-7429EC307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41" y="5072093"/>
                <a:ext cx="264104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358E711-5185-48D4-B389-5158ADC985CB}"/>
              </a:ext>
            </a:extLst>
          </p:cNvPr>
          <p:cNvSpPr txBox="1"/>
          <p:nvPr/>
        </p:nvSpPr>
        <p:spPr>
          <a:xfrm>
            <a:off x="2599637" y="2902777"/>
            <a:ext cx="588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off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5C6680-DDD1-4403-9330-D90EFFBA79CF}"/>
              </a:ext>
            </a:extLst>
          </p:cNvPr>
          <p:cNvSpPr txBox="1"/>
          <p:nvPr/>
        </p:nvSpPr>
        <p:spPr>
          <a:xfrm>
            <a:off x="8934372" y="2850776"/>
            <a:ext cx="562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27325403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33BAE4F-D640-4D9A-BF66-5DE7DEFF29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4366" y="1332703"/>
                <a:ext cx="81889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Initial state : (</a:t>
                </a:r>
                <a:r>
                  <a:rPr lang="en-US" b="1" dirty="0"/>
                  <a:t>off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∈[70,75]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thermostat enters mode </a:t>
                </a:r>
                <a:r>
                  <a:rPr lang="en-US" b="1" dirty="0"/>
                  <a:t>off</a:t>
                </a:r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</m:oMath>
                </a14:m>
                <a:endParaRPr lang="en-US" b="0" dirty="0"/>
              </a:p>
              <a:p>
                <a:r>
                  <a:rPr lang="en-US" dirty="0"/>
                  <a:t>Mode switch enabled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≤70</m:t>
                    </m:r>
                  </m:oMath>
                </a14:m>
                <a:r>
                  <a:rPr lang="en-US" dirty="0"/>
                  <a:t>, and must happen before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&lt;70</m:t>
                    </m:r>
                  </m:oMath>
                </a14:m>
                <a:r>
                  <a:rPr lang="en-US" dirty="0"/>
                  <a:t>, i.e. at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mode </a:t>
                </a:r>
                <a:r>
                  <a:rPr lang="en-US" b="1" dirty="0"/>
                  <a:t>on</a:t>
                </a:r>
                <a:r>
                  <a:rPr lang="en-US" dirty="0"/>
                  <a:t>, it heats the room according to: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−70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Mode switch enabled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≥75</m:t>
                    </m:r>
                  </m:oMath>
                </a14:m>
                <a:r>
                  <a:rPr lang="en-US" dirty="0"/>
                  <a:t>, and must happen before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&gt;75</m:t>
                    </m:r>
                  </m:oMath>
                </a14:m>
                <a:r>
                  <a:rPr lang="en-US" dirty="0"/>
                  <a:t>, i.e.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33BAE4F-D640-4D9A-BF66-5DE7DEFF29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4366" y="1332703"/>
                <a:ext cx="8188900" cy="4351338"/>
              </a:xfrm>
              <a:blipFill>
                <a:blip r:embed="rId2"/>
                <a:stretch>
                  <a:fillRect l="-968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6FE9F0-56DE-45ED-B88B-308AAD73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Executions of Thermostat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48B66-800B-4EF2-8549-7624B651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6EA5F37-A83C-4E26-8726-110889453929}"/>
              </a:ext>
            </a:extLst>
          </p:cNvPr>
          <p:cNvGrpSpPr/>
          <p:nvPr/>
        </p:nvGrpSpPr>
        <p:grpSpPr>
          <a:xfrm>
            <a:off x="8272600" y="1236520"/>
            <a:ext cx="3752719" cy="4543704"/>
            <a:chOff x="8103025" y="1219674"/>
            <a:chExt cx="3752719" cy="45437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2246611D-944B-460C-8D9E-2DF8AA2EC070}"/>
                    </a:ext>
                  </a:extLst>
                </p:cNvPr>
                <p:cNvSpPr/>
                <p:nvPr/>
              </p:nvSpPr>
              <p:spPr>
                <a:xfrm>
                  <a:off x="8620919" y="2203859"/>
                  <a:ext cx="2782562" cy="1337022"/>
                </a:xfrm>
                <a:prstGeom prst="rect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̇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US" sz="2400" dirty="0"/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≥70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2246611D-944B-460C-8D9E-2DF8AA2EC07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0919" y="2203859"/>
                  <a:ext cx="2782562" cy="133702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760C4925-2BDF-4F1B-8F31-0E30FFC603AA}"/>
                    </a:ext>
                  </a:extLst>
                </p:cNvPr>
                <p:cNvSpPr/>
                <p:nvPr/>
              </p:nvSpPr>
              <p:spPr>
                <a:xfrm>
                  <a:off x="8620919" y="4164746"/>
                  <a:ext cx="2689412" cy="1337022"/>
                </a:xfrm>
                <a:prstGeom prst="rect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̇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𝑘h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US" sz="2400" dirty="0"/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≤75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760C4925-2BDF-4F1B-8F31-0E30FFC603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0919" y="4164746"/>
                  <a:ext cx="2689412" cy="133702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79996C8-6B3C-49F8-B052-055EC4F435BB}"/>
                </a:ext>
              </a:extLst>
            </p:cNvPr>
            <p:cNvSpPr/>
            <p:nvPr/>
          </p:nvSpPr>
          <p:spPr>
            <a:xfrm rot="16200000">
              <a:off x="7504064" y="3735166"/>
              <a:ext cx="1697051" cy="499130"/>
            </a:xfrm>
            <a:custGeom>
              <a:avLst/>
              <a:gdLst>
                <a:gd name="connsiteX0" fmla="*/ 0 w 3542339"/>
                <a:gd name="connsiteY0" fmla="*/ 317365 h 340417"/>
                <a:gd name="connsiteX1" fmla="*/ 1052713 w 3542339"/>
                <a:gd name="connsiteY1" fmla="*/ 71476 h 340417"/>
                <a:gd name="connsiteX2" fmla="*/ 1928692 w 3542339"/>
                <a:gd name="connsiteY2" fmla="*/ 17688 h 340417"/>
                <a:gd name="connsiteX3" fmla="*/ 3542339 w 3542339"/>
                <a:gd name="connsiteY3" fmla="*/ 340417 h 34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2339" h="340417">
                  <a:moveTo>
                    <a:pt x="0" y="317365"/>
                  </a:moveTo>
                  <a:cubicBezTo>
                    <a:pt x="365632" y="219393"/>
                    <a:pt x="731264" y="121422"/>
                    <a:pt x="1052713" y="71476"/>
                  </a:cubicBezTo>
                  <a:cubicBezTo>
                    <a:pt x="1374162" y="21530"/>
                    <a:pt x="1513754" y="-27136"/>
                    <a:pt x="1928692" y="17688"/>
                  </a:cubicBezTo>
                  <a:cubicBezTo>
                    <a:pt x="2343630" y="62512"/>
                    <a:pt x="2942984" y="201464"/>
                    <a:pt x="3542339" y="34041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A47E41C-B1C9-4B0E-9547-74882C1A0726}"/>
                    </a:ext>
                  </a:extLst>
                </p:cNvPr>
                <p:cNvSpPr txBox="1"/>
                <p:nvPr/>
              </p:nvSpPr>
              <p:spPr>
                <a:xfrm>
                  <a:off x="10425481" y="3591203"/>
                  <a:ext cx="143026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≤70</m:t>
                      </m:r>
                    </m:oMath>
                  </a14:m>
                  <a:r>
                    <a:rPr lang="en-US" sz="2800" dirty="0"/>
                    <a:t>?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A47E41C-B1C9-4B0E-9547-74882C1A07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25481" y="3591203"/>
                  <a:ext cx="1430263" cy="523220"/>
                </a:xfrm>
                <a:prstGeom prst="rect">
                  <a:avLst/>
                </a:prstGeom>
                <a:blipFill>
                  <a:blip r:embed="rId5"/>
                  <a:stretch>
                    <a:fillRect t="-11628" r="-7660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7B7DC7E-438E-4CEF-A51F-C7EE0D02D5AE}"/>
                    </a:ext>
                  </a:extLst>
                </p:cNvPr>
                <p:cNvSpPr txBox="1"/>
                <p:nvPr/>
              </p:nvSpPr>
              <p:spPr>
                <a:xfrm>
                  <a:off x="8128413" y="3641526"/>
                  <a:ext cx="143026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≥75</m:t>
                      </m:r>
                    </m:oMath>
                  </a14:m>
                  <a:r>
                    <a:rPr lang="en-US" sz="2800" dirty="0"/>
                    <a:t>?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7B7DC7E-438E-4CEF-A51F-C7EE0D02D5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28413" y="3641526"/>
                  <a:ext cx="1430263" cy="523220"/>
                </a:xfrm>
                <a:prstGeom prst="rect">
                  <a:avLst/>
                </a:prstGeom>
                <a:blipFill>
                  <a:blip r:embed="rId6"/>
                  <a:stretch>
                    <a:fillRect t="-10465" r="-7660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EA956F2-083A-4393-A816-E59987858D40}"/>
                </a:ext>
              </a:extLst>
            </p:cNvPr>
            <p:cNvCxnSpPr>
              <a:cxnSpLocks/>
              <a:stCxn id="12" idx="2"/>
              <a:endCxn id="6" idx="0"/>
            </p:cNvCxnSpPr>
            <p:nvPr/>
          </p:nvCxnSpPr>
          <p:spPr>
            <a:xfrm>
              <a:off x="9729067" y="1742894"/>
              <a:ext cx="283133" cy="46096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F72230E-A4A7-4A16-9485-E37C70E84C54}"/>
                    </a:ext>
                  </a:extLst>
                </p:cNvPr>
                <p:cNvSpPr txBox="1"/>
                <p:nvPr/>
              </p:nvSpPr>
              <p:spPr>
                <a:xfrm>
                  <a:off x="8408545" y="1219674"/>
                  <a:ext cx="26410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70≤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init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≤75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F72230E-A4A7-4A16-9485-E37C70E84C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8545" y="1219674"/>
                  <a:ext cx="2641044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4DF4FF-46F9-41AF-A3E5-D9D30BD919EE}"/>
                </a:ext>
              </a:extLst>
            </p:cNvPr>
            <p:cNvSpPr txBox="1"/>
            <p:nvPr/>
          </p:nvSpPr>
          <p:spPr>
            <a:xfrm>
              <a:off x="11242406" y="1711767"/>
              <a:ext cx="5883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off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EDD211-6304-46F3-94A1-4AB608AE84B6}"/>
                </a:ext>
              </a:extLst>
            </p:cNvPr>
            <p:cNvSpPr txBox="1"/>
            <p:nvPr/>
          </p:nvSpPr>
          <p:spPr>
            <a:xfrm>
              <a:off x="11292769" y="5240158"/>
              <a:ext cx="5629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on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241EA1D-283E-47B2-92C5-4ABC6C316EC9}"/>
                </a:ext>
              </a:extLst>
            </p:cNvPr>
            <p:cNvSpPr/>
            <p:nvPr/>
          </p:nvSpPr>
          <p:spPr>
            <a:xfrm rot="5610128">
              <a:off x="10745176" y="3700826"/>
              <a:ext cx="1697051" cy="499130"/>
            </a:xfrm>
            <a:custGeom>
              <a:avLst/>
              <a:gdLst>
                <a:gd name="connsiteX0" fmla="*/ 0 w 3542339"/>
                <a:gd name="connsiteY0" fmla="*/ 317365 h 340417"/>
                <a:gd name="connsiteX1" fmla="*/ 1052713 w 3542339"/>
                <a:gd name="connsiteY1" fmla="*/ 71476 h 340417"/>
                <a:gd name="connsiteX2" fmla="*/ 1928692 w 3542339"/>
                <a:gd name="connsiteY2" fmla="*/ 17688 h 340417"/>
                <a:gd name="connsiteX3" fmla="*/ 3542339 w 3542339"/>
                <a:gd name="connsiteY3" fmla="*/ 340417 h 34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2339" h="340417">
                  <a:moveTo>
                    <a:pt x="0" y="317365"/>
                  </a:moveTo>
                  <a:cubicBezTo>
                    <a:pt x="365632" y="219393"/>
                    <a:pt x="731264" y="121422"/>
                    <a:pt x="1052713" y="71476"/>
                  </a:cubicBezTo>
                  <a:cubicBezTo>
                    <a:pt x="1374162" y="21530"/>
                    <a:pt x="1513754" y="-27136"/>
                    <a:pt x="1928692" y="17688"/>
                  </a:cubicBezTo>
                  <a:cubicBezTo>
                    <a:pt x="2343630" y="62512"/>
                    <a:pt x="2942984" y="201464"/>
                    <a:pt x="3542339" y="34041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037221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4E84F4-9908-49ED-A0A4-93546B73C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of thermostat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51700-2BA0-4D2D-A42B-7E4DE12BA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D105E-5B89-4444-9B40-3770053C8E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63" t="36134" r="13478" b="32464"/>
          <a:stretch/>
        </p:blipFill>
        <p:spPr>
          <a:xfrm>
            <a:off x="484615" y="1853184"/>
            <a:ext cx="11425427" cy="39293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4D78E3-0796-4165-98FB-11A589B70B06}"/>
              </a:ext>
            </a:extLst>
          </p:cNvPr>
          <p:cNvSpPr txBox="1"/>
          <p:nvPr/>
        </p:nvSpPr>
        <p:spPr>
          <a:xfrm>
            <a:off x="166680" y="1706039"/>
            <a:ext cx="1371337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temperature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1A5D15-1EAE-487F-BA18-04A7386E1371}"/>
              </a:ext>
            </a:extLst>
          </p:cNvPr>
          <p:cNvSpPr txBox="1"/>
          <p:nvPr/>
        </p:nvSpPr>
        <p:spPr>
          <a:xfrm>
            <a:off x="260231" y="3673021"/>
            <a:ext cx="728084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mode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E48816-090A-4419-9DF5-B350D0F9DFDE}"/>
              </a:ext>
            </a:extLst>
          </p:cNvPr>
          <p:cNvSpPr txBox="1"/>
          <p:nvPr/>
        </p:nvSpPr>
        <p:spPr>
          <a:xfrm>
            <a:off x="11181958" y="5515074"/>
            <a:ext cx="614271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4FCA3E-12B7-4B70-BB7B-BC3578AB70DA}"/>
              </a:ext>
            </a:extLst>
          </p:cNvPr>
          <p:cNvSpPr txBox="1"/>
          <p:nvPr/>
        </p:nvSpPr>
        <p:spPr>
          <a:xfrm>
            <a:off x="11155698" y="3606760"/>
            <a:ext cx="614271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9660947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4376A51-B996-4743-8F88-909E384FBBFB}"/>
              </a:ext>
            </a:extLst>
          </p:cNvPr>
          <p:cNvCxnSpPr/>
          <p:nvPr/>
        </p:nvCxnSpPr>
        <p:spPr>
          <a:xfrm>
            <a:off x="1439268" y="2562922"/>
            <a:ext cx="0" cy="924911"/>
          </a:xfrm>
          <a:prstGeom prst="straightConnector1">
            <a:avLst/>
          </a:prstGeom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62D147-10E8-4CB6-9A44-B42AFCAF2EC1}"/>
              </a:ext>
            </a:extLst>
          </p:cNvPr>
          <p:cNvCxnSpPr/>
          <p:nvPr/>
        </p:nvCxnSpPr>
        <p:spPr>
          <a:xfrm>
            <a:off x="186956" y="2545322"/>
            <a:ext cx="151948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647D6CD-8EA5-4F3C-96C6-BF7B056F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Hybrid Automata: State machines for hybrid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03D0B-E5C2-4508-9E27-A89C6A08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53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205D4F7-2CE8-4ABE-B044-F825068A740F}"/>
              </a:ext>
            </a:extLst>
          </p:cNvPr>
          <p:cNvSpPr/>
          <p:nvPr/>
        </p:nvSpPr>
        <p:spPr>
          <a:xfrm>
            <a:off x="1202726" y="2290433"/>
            <a:ext cx="503717" cy="50977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528562-165E-47C3-8C84-827D4DA8158B}"/>
              </a:ext>
            </a:extLst>
          </p:cNvPr>
          <p:cNvCxnSpPr/>
          <p:nvPr/>
        </p:nvCxnSpPr>
        <p:spPr>
          <a:xfrm>
            <a:off x="166680" y="5297214"/>
            <a:ext cx="231376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6236CAF-CC34-46CC-8D20-0414CB011EC6}"/>
                  </a:ext>
                </a:extLst>
              </p:cNvPr>
              <p:cNvSpPr txBox="1"/>
              <p:nvPr/>
            </p:nvSpPr>
            <p:spPr>
              <a:xfrm>
                <a:off x="473752" y="2227752"/>
                <a:ext cx="3697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6236CAF-CC34-46CC-8D20-0414CB011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52" y="2227752"/>
                <a:ext cx="36978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7DB0B43-EAE6-4382-AB03-6BDF3D2FD2C4}"/>
                  </a:ext>
                </a:extLst>
              </p:cNvPr>
              <p:cNvSpPr txBox="1"/>
              <p:nvPr/>
            </p:nvSpPr>
            <p:spPr>
              <a:xfrm>
                <a:off x="1018733" y="3118501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7DB0B43-EAE6-4382-AB03-6BDF3D2FD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33" y="3118501"/>
                <a:ext cx="36798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6C5EF-A469-4BB4-8876-1C374D0815E7}"/>
                  </a:ext>
                </a:extLst>
              </p:cNvPr>
              <p:cNvSpPr txBox="1"/>
              <p:nvPr/>
            </p:nvSpPr>
            <p:spPr>
              <a:xfrm>
                <a:off x="2888770" y="2227752"/>
                <a:ext cx="4041605" cy="2252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Mode: Vertical travel subject to gravity</a:t>
                </a:r>
              </a:p>
              <a:p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𝑑h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6C5EF-A469-4BB4-8876-1C374D081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770" y="2227752"/>
                <a:ext cx="4041605" cy="2252155"/>
              </a:xfrm>
              <a:prstGeom prst="rect">
                <a:avLst/>
              </a:prstGeom>
              <a:blipFill>
                <a:blip r:embed="rId5"/>
                <a:stretch>
                  <a:fillRect l="-1357" t="-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812FA4-DED0-F8D0-8D33-BE6D1F4C17F4}"/>
              </a:ext>
            </a:extLst>
          </p:cNvPr>
          <p:cNvCxnSpPr/>
          <p:nvPr/>
        </p:nvCxnSpPr>
        <p:spPr>
          <a:xfrm flipV="1">
            <a:off x="854119" y="2115671"/>
            <a:ext cx="0" cy="3181543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144339-66B4-B062-515B-B35F7B39A0C6}"/>
                  </a:ext>
                </a:extLst>
              </p:cNvPr>
              <p:cNvSpPr txBox="1"/>
              <p:nvPr/>
            </p:nvSpPr>
            <p:spPr>
              <a:xfrm>
                <a:off x="7030173" y="2049237"/>
                <a:ext cx="4546114" cy="25078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fontAlgn="auto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noProof="0"/>
                </a:lvl1pPr>
                <a:lvl2pPr marL="685800" marR="0" indent="-27432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noProof="0"/>
                </a:lvl2pPr>
                <a:lvl3pPr marL="11430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noProof="0"/>
                </a:lvl3pPr>
                <a:lvl4pPr marL="16002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noProof="0"/>
                </a:lvl4pPr>
                <a:lvl5pPr marL="20574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noProof="0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en-US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Standard coordinate system</a:t>
                </a:r>
              </a:p>
              <a:p>
                <a:r>
                  <a:rPr lang="en-US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Down is negative, Up is positive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is negative because the velocity is becoming more negative (magnitude is increasing)</a:t>
                </a:r>
              </a:p>
              <a:p>
                <a:r>
                  <a:rPr lang="en-US" sz="1800" b="0" dirty="0">
                    <a:latin typeface="Cambria" panose="02040503050406030204" pitchFamily="18" charset="0"/>
                    <a:ea typeface="Cambria" panose="02040503050406030204" pitchFamily="18" charset="0"/>
                  </a:rPr>
                  <a:t>Sign of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as the ball approaches ground is negative</a:t>
                </a:r>
              </a:p>
              <a:p>
                <a:endParaRPr lang="en-US" sz="1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144339-66B4-B062-515B-B35F7B39A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173" y="2049237"/>
                <a:ext cx="4546114" cy="2507859"/>
              </a:xfrm>
              <a:prstGeom prst="rect">
                <a:avLst/>
              </a:prstGeom>
              <a:blipFill>
                <a:blip r:embed="rId6"/>
                <a:stretch>
                  <a:fillRect l="-268" t="-2427" r="-12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3309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47D6CD-8EA5-4F3C-96C6-BF7B056F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Hybrid Automata: State machines for hybrid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03D0B-E5C2-4508-9E27-A89C6A08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54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128D61-D574-4EC9-AB25-C10932E52CA2}"/>
              </a:ext>
            </a:extLst>
          </p:cNvPr>
          <p:cNvSpPr txBox="1"/>
          <p:nvPr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205D4F7-2CE8-4ABE-B044-F825068A740F}"/>
              </a:ext>
            </a:extLst>
          </p:cNvPr>
          <p:cNvSpPr/>
          <p:nvPr/>
        </p:nvSpPr>
        <p:spPr>
          <a:xfrm>
            <a:off x="1121348" y="4767292"/>
            <a:ext cx="503717" cy="50977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528562-165E-47C3-8C84-827D4DA8158B}"/>
              </a:ext>
            </a:extLst>
          </p:cNvPr>
          <p:cNvCxnSpPr/>
          <p:nvPr/>
        </p:nvCxnSpPr>
        <p:spPr>
          <a:xfrm>
            <a:off x="166680" y="5297214"/>
            <a:ext cx="231376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6236CAF-CC34-46CC-8D20-0414CB011EC6}"/>
                  </a:ext>
                </a:extLst>
              </p:cNvPr>
              <p:cNvSpPr txBox="1"/>
              <p:nvPr/>
            </p:nvSpPr>
            <p:spPr>
              <a:xfrm>
                <a:off x="166680" y="4863954"/>
                <a:ext cx="6759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 = 0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6236CAF-CC34-46CC-8D20-0414CB011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0" y="4863954"/>
                <a:ext cx="675954" cy="369332"/>
              </a:xfrm>
              <a:prstGeom prst="rect">
                <a:avLst/>
              </a:prstGeom>
              <a:blipFill>
                <a:blip r:embed="rId2"/>
                <a:stretch>
                  <a:fillRect t="-11667" r="-630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6C5EF-A469-4BB4-8876-1C374D0815E7}"/>
                  </a:ext>
                </a:extLst>
              </p:cNvPr>
              <p:cNvSpPr txBox="1"/>
              <p:nvPr/>
            </p:nvSpPr>
            <p:spPr>
              <a:xfrm>
                <a:off x="4366727" y="1670924"/>
                <a:ext cx="6622257" cy="36724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marL="457200" marR="0" indent="-457200" fontAlgn="auto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</a:lvl1pPr>
                <a:lvl2pPr marL="685800" marR="0" indent="-27432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sz="2800"/>
                </a:lvl2pPr>
                <a:lvl3pPr marL="11430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sz="2800"/>
                </a:lvl3pPr>
                <a:lvl4pPr marL="16002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sz="2800"/>
                </a:lvl4pPr>
                <a:lvl5pPr marL="20574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sz="2800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When does vertical travel end?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Discrete transition! </a:t>
                </a:r>
              </a:p>
              <a:p>
                <a:pPr lvl="1"/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Ball goes from vertical travel to impact and back to vertical travel</a:t>
                </a:r>
              </a:p>
              <a:p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goes from downward to upward!</a:t>
                </a:r>
              </a:p>
              <a:p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I.e.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=0 </m:t>
                    </m:r>
                    <m:r>
                      <m:rPr>
                        <m:lit/>
                      </m:rPr>
                      <a:rPr lang="en-US" sz="200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:=−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𝑎𝑣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           0&lt;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en-US" sz="2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restitution coefficient measures fraction of speed retained after bounce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6C5EF-A469-4BB4-8876-1C374D081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727" y="1670924"/>
                <a:ext cx="6622257" cy="3672401"/>
              </a:xfrm>
              <a:prstGeom prst="rect">
                <a:avLst/>
              </a:prstGeom>
              <a:blipFill>
                <a:blip r:embed="rId3"/>
                <a:stretch>
                  <a:fillRect l="-368" t="-1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535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4376A51-B996-4743-8F88-909E384FBBFB}"/>
              </a:ext>
            </a:extLst>
          </p:cNvPr>
          <p:cNvCxnSpPr>
            <a:cxnSpLocks/>
          </p:cNvCxnSpPr>
          <p:nvPr/>
        </p:nvCxnSpPr>
        <p:spPr>
          <a:xfrm flipV="1">
            <a:off x="1386718" y="3559461"/>
            <a:ext cx="0" cy="826074"/>
          </a:xfrm>
          <a:prstGeom prst="straightConnector1">
            <a:avLst/>
          </a:prstGeom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62D147-10E8-4CB6-9A44-B42AFCAF2EC1}"/>
              </a:ext>
            </a:extLst>
          </p:cNvPr>
          <p:cNvCxnSpPr/>
          <p:nvPr/>
        </p:nvCxnSpPr>
        <p:spPr>
          <a:xfrm>
            <a:off x="234029" y="4385535"/>
            <a:ext cx="151948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647D6CD-8EA5-4F3C-96C6-BF7B056F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Hybrid Automata: State machines for hybrid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03D0B-E5C2-4508-9E27-A89C6A08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55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205D4F7-2CE8-4ABE-B044-F825068A740F}"/>
              </a:ext>
            </a:extLst>
          </p:cNvPr>
          <p:cNvSpPr/>
          <p:nvPr/>
        </p:nvSpPr>
        <p:spPr>
          <a:xfrm>
            <a:off x="1134859" y="4137635"/>
            <a:ext cx="503717" cy="50977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528562-165E-47C3-8C84-827D4DA8158B}"/>
              </a:ext>
            </a:extLst>
          </p:cNvPr>
          <p:cNvCxnSpPr/>
          <p:nvPr/>
        </p:nvCxnSpPr>
        <p:spPr>
          <a:xfrm>
            <a:off x="166680" y="5297214"/>
            <a:ext cx="231376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80DDB15-29F6-4E28-8C7B-53A58501912A}"/>
              </a:ext>
            </a:extLst>
          </p:cNvPr>
          <p:cNvCxnSpPr>
            <a:cxnSpLocks/>
          </p:cNvCxnSpPr>
          <p:nvPr/>
        </p:nvCxnSpPr>
        <p:spPr>
          <a:xfrm>
            <a:off x="372373" y="4385535"/>
            <a:ext cx="0" cy="911679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6236CAF-CC34-46CC-8D20-0414CB011EC6}"/>
                  </a:ext>
                </a:extLst>
              </p:cNvPr>
              <p:cNvSpPr txBox="1"/>
              <p:nvPr/>
            </p:nvSpPr>
            <p:spPr>
              <a:xfrm>
                <a:off x="4388" y="3559461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6236CAF-CC34-46CC-8D20-0414CB011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" y="3559461"/>
                <a:ext cx="36798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7DB0B43-EAE6-4382-AB03-6BDF3D2FD2C4}"/>
                  </a:ext>
                </a:extLst>
              </p:cNvPr>
              <p:cNvSpPr txBox="1"/>
              <p:nvPr/>
            </p:nvSpPr>
            <p:spPr>
              <a:xfrm>
                <a:off x="1569524" y="3559461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7DB0B43-EAE6-4382-AB03-6BDF3D2FD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524" y="3559461"/>
                <a:ext cx="36798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6C5EF-A469-4BB4-8876-1C374D0815E7}"/>
                  </a:ext>
                </a:extLst>
              </p:cNvPr>
              <p:cNvSpPr txBox="1"/>
              <p:nvPr/>
            </p:nvSpPr>
            <p:spPr>
              <a:xfrm>
                <a:off x="3638750" y="1670925"/>
                <a:ext cx="3471573" cy="1975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Mode: Vertical travel subject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𝑑h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6C5EF-A469-4BB4-8876-1C374D081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750" y="1670925"/>
                <a:ext cx="3471573" cy="1975156"/>
              </a:xfrm>
              <a:prstGeom prst="rect">
                <a:avLst/>
              </a:prstGeom>
              <a:blipFill>
                <a:blip r:embed="rId4"/>
                <a:stretch>
                  <a:fillRect l="-1582" t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EE61E8-0B24-1510-C244-A10A331635E3}"/>
                  </a:ext>
                </a:extLst>
              </p:cNvPr>
              <p:cNvSpPr txBox="1"/>
              <p:nvPr/>
            </p:nvSpPr>
            <p:spPr>
              <a:xfrm>
                <a:off x="7203744" y="2182061"/>
                <a:ext cx="4465636" cy="28783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marL="457200" marR="0" indent="-457200" fontAlgn="auto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</a:lvl1pPr>
                <a:lvl2pPr marL="685800" marR="0" indent="-27432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sz="2800"/>
                </a:lvl2pPr>
                <a:lvl3pPr marL="11430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sz="2800"/>
                </a:lvl3pPr>
                <a:lvl4pPr marL="16002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sz="2800"/>
                </a:lvl4pPr>
                <a:lvl5pPr marL="2057400" marR="0" indent="-228600" fontAlgn="auto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sz="2800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Vertical travel mode resumed</a:t>
                </a: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Initially some positive upward velocity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 makes this velocity decrease</a:t>
                </a: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Eventually,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 will be zero, and then negative</a:t>
                </a: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But it is still the same “mode” : vertical travel subject to gravity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EE61E8-0B24-1510-C244-A10A33163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3744" y="2182061"/>
                <a:ext cx="4465636" cy="2878333"/>
              </a:xfrm>
              <a:prstGeom prst="rect">
                <a:avLst/>
              </a:prstGeom>
              <a:blipFill>
                <a:blip r:embed="rId5"/>
                <a:stretch>
                  <a:fillRect l="-410" t="-2331" r="-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90740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67A8E2-9A12-485F-AD3A-60F185E5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automaton for bouncing ball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9AE8D-15D5-4927-AC1E-F31A22294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4516742-AC25-4C97-BCA6-8A7CF23A72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2254" y="1833562"/>
            <a:ext cx="4438650" cy="3190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2AB5E5-F56A-4AAC-86FA-B4755B21E088}"/>
                  </a:ext>
                </a:extLst>
              </p:cNvPr>
              <p:cNvSpPr txBox="1"/>
              <p:nvPr/>
            </p:nvSpPr>
            <p:spPr>
              <a:xfrm>
                <a:off x="4890423" y="1648896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2AB5E5-F56A-4AAC-86FA-B4755B21E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423" y="1648896"/>
                <a:ext cx="36798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BE31CF-5355-4CAD-80FE-63AF5586205A}"/>
                  </a:ext>
                </a:extLst>
              </p:cNvPr>
              <p:cNvSpPr txBox="1"/>
              <p:nvPr/>
            </p:nvSpPr>
            <p:spPr>
              <a:xfrm>
                <a:off x="9439563" y="4655105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BE31CF-5355-4CAD-80FE-63AF55862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563" y="4655105"/>
                <a:ext cx="33457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A502393-5227-4CB8-9F74-9BF4F383D68C}"/>
                  </a:ext>
                </a:extLst>
              </p:cNvPr>
              <p:cNvSpPr/>
              <p:nvPr/>
            </p:nvSpPr>
            <p:spPr>
              <a:xfrm>
                <a:off x="1833175" y="1854091"/>
                <a:ext cx="2100343" cy="1221743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A502393-5227-4CB8-9F74-9BF4F383D6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175" y="1854091"/>
                <a:ext cx="2100343" cy="12217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279BBD3-F986-46C1-8F5D-7D97A86B667A}"/>
              </a:ext>
            </a:extLst>
          </p:cNvPr>
          <p:cNvSpPr/>
          <p:nvPr/>
        </p:nvSpPr>
        <p:spPr>
          <a:xfrm>
            <a:off x="2988113" y="1411847"/>
            <a:ext cx="1297364" cy="2024186"/>
          </a:xfrm>
          <a:custGeom>
            <a:avLst/>
            <a:gdLst>
              <a:gd name="connsiteX0" fmla="*/ 0 w 1297364"/>
              <a:gd name="connsiteY0" fmla="*/ 1746414 h 2024186"/>
              <a:gd name="connsiteX1" fmla="*/ 261257 w 1297364"/>
              <a:gd name="connsiteY1" fmla="*/ 2007671 h 2024186"/>
              <a:gd name="connsiteX2" fmla="*/ 960504 w 1297364"/>
              <a:gd name="connsiteY2" fmla="*/ 1915462 h 2024186"/>
              <a:gd name="connsiteX3" fmla="*/ 1283233 w 1297364"/>
              <a:gd name="connsiteY3" fmla="*/ 1254636 h 2024186"/>
              <a:gd name="connsiteX4" fmla="*/ 1206393 w 1297364"/>
              <a:gd name="connsiteY4" fmla="*/ 470864 h 2024186"/>
              <a:gd name="connsiteX5" fmla="*/ 906716 w 1297364"/>
              <a:gd name="connsiteY5" fmla="*/ 78978 h 2024186"/>
              <a:gd name="connsiteX6" fmla="*/ 353465 w 1297364"/>
              <a:gd name="connsiteY6" fmla="*/ 9822 h 2024186"/>
              <a:gd name="connsiteX7" fmla="*/ 99892 w 1297364"/>
              <a:gd name="connsiteY7" fmla="*/ 217291 h 2024186"/>
              <a:gd name="connsiteX8" fmla="*/ 0 w 1297364"/>
              <a:gd name="connsiteY8" fmla="*/ 440128 h 2024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7364" h="2024186">
                <a:moveTo>
                  <a:pt x="0" y="1746414"/>
                </a:moveTo>
                <a:cubicBezTo>
                  <a:pt x="50586" y="1862955"/>
                  <a:pt x="101173" y="1979496"/>
                  <a:pt x="261257" y="2007671"/>
                </a:cubicBezTo>
                <a:cubicBezTo>
                  <a:pt x="421341" y="2035846"/>
                  <a:pt x="790175" y="2040968"/>
                  <a:pt x="960504" y="1915462"/>
                </a:cubicBezTo>
                <a:cubicBezTo>
                  <a:pt x="1130833" y="1789956"/>
                  <a:pt x="1242252" y="1495402"/>
                  <a:pt x="1283233" y="1254636"/>
                </a:cubicBezTo>
                <a:cubicBezTo>
                  <a:pt x="1324215" y="1013870"/>
                  <a:pt x="1269146" y="666807"/>
                  <a:pt x="1206393" y="470864"/>
                </a:cubicBezTo>
                <a:cubicBezTo>
                  <a:pt x="1143640" y="274921"/>
                  <a:pt x="1048871" y="155818"/>
                  <a:pt x="906716" y="78978"/>
                </a:cubicBezTo>
                <a:cubicBezTo>
                  <a:pt x="764561" y="2138"/>
                  <a:pt x="487936" y="-13230"/>
                  <a:pt x="353465" y="9822"/>
                </a:cubicBezTo>
                <a:cubicBezTo>
                  <a:pt x="218994" y="32874"/>
                  <a:pt x="158803" y="145573"/>
                  <a:pt x="99892" y="217291"/>
                </a:cubicBezTo>
                <a:cubicBezTo>
                  <a:pt x="40981" y="289009"/>
                  <a:pt x="20490" y="364568"/>
                  <a:pt x="0" y="440128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6AE70E5-EBFB-47D3-BEB1-75CBAF57352F}"/>
                  </a:ext>
                </a:extLst>
              </p:cNvPr>
              <p:cNvSpPr txBox="1"/>
              <p:nvPr/>
            </p:nvSpPr>
            <p:spPr>
              <a:xfrm>
                <a:off x="1593210" y="3481279"/>
                <a:ext cx="322748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sound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!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𝑏𝑜𝑖𝑛𝑘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𝑎𝑣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6AE70E5-EBFB-47D3-BEB1-75CBAF573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210" y="3481279"/>
                <a:ext cx="322748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FBF4621-9A86-4111-B633-ACBBFE209206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503878" y="2464963"/>
            <a:ext cx="1329297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4B9202-84A1-4212-922F-D692F31B129B}"/>
                  </a:ext>
                </a:extLst>
              </p:cNvPr>
              <p:cNvSpPr txBox="1"/>
              <p:nvPr/>
            </p:nvSpPr>
            <p:spPr>
              <a:xfrm>
                <a:off x="156928" y="1470166"/>
                <a:ext cx="187955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10,20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∈[0,5]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4B9202-84A1-4212-922F-D692F31B1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28" y="1470166"/>
                <a:ext cx="1879552" cy="830997"/>
              </a:xfrm>
              <a:prstGeom prst="rect">
                <a:avLst/>
              </a:prstGeom>
              <a:blipFill>
                <a:blip r:embed="rId8"/>
                <a:stretch>
                  <a:fillRect b="-9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190A8B-C1C3-4CA1-BA63-63AF7F251654}"/>
                  </a:ext>
                </a:extLst>
              </p:cNvPr>
              <p:cNvSpPr txBox="1"/>
              <p:nvPr/>
            </p:nvSpPr>
            <p:spPr>
              <a:xfrm>
                <a:off x="3206953" y="5411991"/>
                <a:ext cx="41137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What happens 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sz="2800" dirty="0"/>
                  <a:t>?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190A8B-C1C3-4CA1-BA63-63AF7F251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953" y="5411991"/>
                <a:ext cx="4113758" cy="523220"/>
              </a:xfrm>
              <a:prstGeom prst="rect">
                <a:avLst/>
              </a:prstGeom>
              <a:blipFill>
                <a:blip r:embed="rId9"/>
                <a:stretch>
                  <a:fillRect l="-2963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F92313-257F-26D3-5243-8BF3A9A9FC7A}"/>
                  </a:ext>
                </a:extLst>
              </p:cNvPr>
              <p:cNvSpPr txBox="1"/>
              <p:nvPr/>
            </p:nvSpPr>
            <p:spPr>
              <a:xfrm>
                <a:off x="7744408" y="1564849"/>
                <a:ext cx="3724819" cy="92333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This is not a cartoon of a ball bouncing and traveling horizontally, just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 vs.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F92313-257F-26D3-5243-8BF3A9A9F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408" y="1564849"/>
                <a:ext cx="3724819" cy="923330"/>
              </a:xfrm>
              <a:prstGeom prst="rect">
                <a:avLst/>
              </a:prstGeom>
              <a:blipFill>
                <a:blip r:embed="rId10"/>
                <a:stretch>
                  <a:fillRect l="-816" t="-3922" r="-1631" b="-8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08619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861F2-774D-44E3-870F-9541B1BE6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97" y="1332703"/>
            <a:ext cx="11699087" cy="1433549"/>
          </a:xfrm>
        </p:spPr>
        <p:txBody>
          <a:bodyPr>
            <a:normAutofit/>
          </a:bodyPr>
          <a:lstStyle/>
          <a:p>
            <a:r>
              <a:rPr lang="en-US" dirty="0"/>
              <a:t>Continuous action/transition: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A8E43C-9A30-4F6D-B9C5-0261BF35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E6CF0-A6DA-481D-BBEE-EDDA8F63B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57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32165E83-10FC-4E65-938F-E21FB6CF2C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3833" y="2667575"/>
                <a:ext cx="11635462" cy="28303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Discrete mode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does not change</a:t>
                </a:r>
                <a:endParaRPr lang="en-US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ar-AE" b="1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ar-AE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ar-AE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ar-AE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ar-AE" dirty="0"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b="1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sub>
                    </m:sSub>
                  </m:oMath>
                </a14:m>
                <a:endParaRPr lang="ar-AE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ar-AE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i="1" dirty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ar-AE" b="1" dirty="0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ar-AE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ar-AE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ar-AE" i="1" dirty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ar-AE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satisfies the given dynamical equation for mode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At all times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ar-A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ar-AE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ar-AE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lang="ar-AE" dirty="0"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the state </a:t>
                </a:r>
                <a14:m>
                  <m:oMath xmlns:m="http://schemas.openxmlformats.org/officeDocument/2006/math">
                    <m:r>
                      <a:rPr lang="en-US" b="1" smtClean="0">
                        <a:latin typeface="Cambria Math" panose="02040503050406030204" pitchFamily="18" charset="0"/>
                      </a:rPr>
                      <m:t>𝐱</m:t>
                    </m:r>
                    <m:d>
                      <m:dPr>
                        <m:ctrlPr>
                          <a:rPr lang="ar-A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ar-AE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satisfies the invariant for mode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32165E83-10FC-4E65-938F-E21FB6CF2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33" y="2667575"/>
                <a:ext cx="11635462" cy="2830385"/>
              </a:xfrm>
              <a:prstGeom prst="rect">
                <a:avLst/>
              </a:prstGeom>
              <a:blipFill>
                <a:blip r:embed="rId2"/>
                <a:stretch>
                  <a:fillRect l="-629" t="-3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60EF45B0-3F3A-4385-87CB-8D0431F70F9B}"/>
              </a:ext>
            </a:extLst>
          </p:cNvPr>
          <p:cNvGrpSpPr/>
          <p:nvPr/>
        </p:nvGrpSpPr>
        <p:grpSpPr>
          <a:xfrm>
            <a:off x="5722646" y="1019255"/>
            <a:ext cx="5655449" cy="1030222"/>
            <a:chOff x="5263563" y="2281596"/>
            <a:chExt cx="5655449" cy="103022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25018D-8C29-462D-8AA8-46EE0C8E110B}"/>
                </a:ext>
              </a:extLst>
            </p:cNvPr>
            <p:cNvSpPr/>
            <p:nvPr/>
          </p:nvSpPr>
          <p:spPr>
            <a:xfrm>
              <a:off x="5263563" y="2297526"/>
              <a:ext cx="5655449" cy="1014292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0A7289D-3696-4025-AC51-2CE68E1EA9C1}"/>
                </a:ext>
              </a:extLst>
            </p:cNvPr>
            <p:cNvGrpSpPr/>
            <p:nvPr/>
          </p:nvGrpSpPr>
          <p:grpSpPr>
            <a:xfrm>
              <a:off x="5293833" y="2281596"/>
              <a:ext cx="5582474" cy="969311"/>
              <a:chOff x="2420004" y="2572681"/>
              <a:chExt cx="5582474" cy="96931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B55BAEB8-530C-4A9E-BA34-D97654DC7C03}"/>
                      </a:ext>
                    </a:extLst>
                  </p:cNvPr>
                  <p:cNvSpPr txBox="1"/>
                  <p:nvPr/>
                </p:nvSpPr>
                <p:spPr>
                  <a:xfrm>
                    <a:off x="2420004" y="2818718"/>
                    <a:ext cx="141750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m:rPr>
                                  <m:lit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sz="2800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B55BAEB8-530C-4A9E-BA34-D97654DC7C0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20004" y="2818718"/>
                    <a:ext cx="1417504" cy="52322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E19ACAF-0C0C-47B6-8EB1-EE608A87EF0F}"/>
                  </a:ext>
                </a:extLst>
              </p:cNvPr>
              <p:cNvSpPr/>
              <p:nvPr/>
            </p:nvSpPr>
            <p:spPr>
              <a:xfrm>
                <a:off x="3837507" y="3078095"/>
                <a:ext cx="1817941" cy="105364"/>
              </a:xfrm>
              <a:custGeom>
                <a:avLst/>
                <a:gdLst>
                  <a:gd name="connsiteX0" fmla="*/ 0 w 3749808"/>
                  <a:gd name="connsiteY0" fmla="*/ 691577 h 730014"/>
                  <a:gd name="connsiteX1" fmla="*/ 399570 w 3749808"/>
                  <a:gd name="connsiteY1" fmla="*/ 14 h 730014"/>
                  <a:gd name="connsiteX2" fmla="*/ 783771 w 3749808"/>
                  <a:gd name="connsiteY2" fmla="*/ 706945 h 730014"/>
                  <a:gd name="connsiteX3" fmla="*/ 1129553 w 3749808"/>
                  <a:gd name="connsiteY3" fmla="*/ 38435 h 730014"/>
                  <a:gd name="connsiteX4" fmla="*/ 1459966 w 3749808"/>
                  <a:gd name="connsiteY4" fmla="*/ 699261 h 730014"/>
                  <a:gd name="connsiteX5" fmla="*/ 1767328 w 3749808"/>
                  <a:gd name="connsiteY5" fmla="*/ 38435 h 730014"/>
                  <a:gd name="connsiteX6" fmla="*/ 2090057 w 3749808"/>
                  <a:gd name="connsiteY6" fmla="*/ 683893 h 730014"/>
                  <a:gd name="connsiteX7" fmla="*/ 2335946 w 3749808"/>
                  <a:gd name="connsiteY7" fmla="*/ 38435 h 730014"/>
                  <a:gd name="connsiteX8" fmla="*/ 2674044 w 3749808"/>
                  <a:gd name="connsiteY8" fmla="*/ 729998 h 730014"/>
                  <a:gd name="connsiteX9" fmla="*/ 2881512 w 3749808"/>
                  <a:gd name="connsiteY9" fmla="*/ 15382 h 730014"/>
                  <a:gd name="connsiteX10" fmla="*/ 3081297 w 3749808"/>
                  <a:gd name="connsiteY10" fmla="*/ 338112 h 730014"/>
                  <a:gd name="connsiteX11" fmla="*/ 3749808 w 3749808"/>
                  <a:gd name="connsiteY11" fmla="*/ 361164 h 730014"/>
                  <a:gd name="connsiteX0" fmla="*/ 0 w 3649916"/>
                  <a:gd name="connsiteY0" fmla="*/ 691577 h 730014"/>
                  <a:gd name="connsiteX1" fmla="*/ 299678 w 3649916"/>
                  <a:gd name="connsiteY1" fmla="*/ 14 h 730014"/>
                  <a:gd name="connsiteX2" fmla="*/ 683879 w 3649916"/>
                  <a:gd name="connsiteY2" fmla="*/ 706945 h 730014"/>
                  <a:gd name="connsiteX3" fmla="*/ 1029661 w 3649916"/>
                  <a:gd name="connsiteY3" fmla="*/ 38435 h 730014"/>
                  <a:gd name="connsiteX4" fmla="*/ 1360074 w 3649916"/>
                  <a:gd name="connsiteY4" fmla="*/ 699261 h 730014"/>
                  <a:gd name="connsiteX5" fmla="*/ 1667436 w 3649916"/>
                  <a:gd name="connsiteY5" fmla="*/ 38435 h 730014"/>
                  <a:gd name="connsiteX6" fmla="*/ 1990165 w 3649916"/>
                  <a:gd name="connsiteY6" fmla="*/ 683893 h 730014"/>
                  <a:gd name="connsiteX7" fmla="*/ 2236054 w 3649916"/>
                  <a:gd name="connsiteY7" fmla="*/ 38435 h 730014"/>
                  <a:gd name="connsiteX8" fmla="*/ 2574152 w 3649916"/>
                  <a:gd name="connsiteY8" fmla="*/ 729998 h 730014"/>
                  <a:gd name="connsiteX9" fmla="*/ 2781620 w 3649916"/>
                  <a:gd name="connsiteY9" fmla="*/ 15382 h 730014"/>
                  <a:gd name="connsiteX10" fmla="*/ 2981405 w 3649916"/>
                  <a:gd name="connsiteY10" fmla="*/ 338112 h 730014"/>
                  <a:gd name="connsiteX11" fmla="*/ 3649916 w 3649916"/>
                  <a:gd name="connsiteY11" fmla="*/ 361164 h 730014"/>
                  <a:gd name="connsiteX0" fmla="*/ 68246 w 3718162"/>
                  <a:gd name="connsiteY0" fmla="*/ 691582 h 736892"/>
                  <a:gd name="connsiteX1" fmla="*/ 14458 w 3718162"/>
                  <a:gd name="connsiteY1" fmla="*/ 683898 h 736892"/>
                  <a:gd name="connsiteX2" fmla="*/ 367924 w 3718162"/>
                  <a:gd name="connsiteY2" fmla="*/ 19 h 736892"/>
                  <a:gd name="connsiteX3" fmla="*/ 752125 w 3718162"/>
                  <a:gd name="connsiteY3" fmla="*/ 706950 h 736892"/>
                  <a:gd name="connsiteX4" fmla="*/ 1097907 w 3718162"/>
                  <a:gd name="connsiteY4" fmla="*/ 38440 h 736892"/>
                  <a:gd name="connsiteX5" fmla="*/ 1428320 w 3718162"/>
                  <a:gd name="connsiteY5" fmla="*/ 699266 h 736892"/>
                  <a:gd name="connsiteX6" fmla="*/ 1735682 w 3718162"/>
                  <a:gd name="connsiteY6" fmla="*/ 38440 h 736892"/>
                  <a:gd name="connsiteX7" fmla="*/ 2058411 w 3718162"/>
                  <a:gd name="connsiteY7" fmla="*/ 683898 h 736892"/>
                  <a:gd name="connsiteX8" fmla="*/ 2304300 w 3718162"/>
                  <a:gd name="connsiteY8" fmla="*/ 38440 h 736892"/>
                  <a:gd name="connsiteX9" fmla="*/ 2642398 w 3718162"/>
                  <a:gd name="connsiteY9" fmla="*/ 730003 h 736892"/>
                  <a:gd name="connsiteX10" fmla="*/ 2849866 w 3718162"/>
                  <a:gd name="connsiteY10" fmla="*/ 15387 h 736892"/>
                  <a:gd name="connsiteX11" fmla="*/ 3049651 w 3718162"/>
                  <a:gd name="connsiteY11" fmla="*/ 338117 h 736892"/>
                  <a:gd name="connsiteX12" fmla="*/ 3718162 w 3718162"/>
                  <a:gd name="connsiteY12" fmla="*/ 361169 h 736892"/>
                  <a:gd name="connsiteX0" fmla="*/ 472169 w 4122085"/>
                  <a:gd name="connsiteY0" fmla="*/ 703619 h 742056"/>
                  <a:gd name="connsiteX1" fmla="*/ 3443 w 4122085"/>
                  <a:gd name="connsiteY1" fmla="*/ 304049 h 742056"/>
                  <a:gd name="connsiteX2" fmla="*/ 771847 w 4122085"/>
                  <a:gd name="connsiteY2" fmla="*/ 12056 h 742056"/>
                  <a:gd name="connsiteX3" fmla="*/ 1156048 w 4122085"/>
                  <a:gd name="connsiteY3" fmla="*/ 718987 h 742056"/>
                  <a:gd name="connsiteX4" fmla="*/ 1501830 w 4122085"/>
                  <a:gd name="connsiteY4" fmla="*/ 50477 h 742056"/>
                  <a:gd name="connsiteX5" fmla="*/ 1832243 w 4122085"/>
                  <a:gd name="connsiteY5" fmla="*/ 711303 h 742056"/>
                  <a:gd name="connsiteX6" fmla="*/ 2139605 w 4122085"/>
                  <a:gd name="connsiteY6" fmla="*/ 50477 h 742056"/>
                  <a:gd name="connsiteX7" fmla="*/ 2462334 w 4122085"/>
                  <a:gd name="connsiteY7" fmla="*/ 695935 h 742056"/>
                  <a:gd name="connsiteX8" fmla="*/ 2708223 w 4122085"/>
                  <a:gd name="connsiteY8" fmla="*/ 50477 h 742056"/>
                  <a:gd name="connsiteX9" fmla="*/ 3046321 w 4122085"/>
                  <a:gd name="connsiteY9" fmla="*/ 742040 h 742056"/>
                  <a:gd name="connsiteX10" fmla="*/ 3253789 w 4122085"/>
                  <a:gd name="connsiteY10" fmla="*/ 27424 h 742056"/>
                  <a:gd name="connsiteX11" fmla="*/ 3453574 w 4122085"/>
                  <a:gd name="connsiteY11" fmla="*/ 350154 h 742056"/>
                  <a:gd name="connsiteX12" fmla="*/ 4122085 w 4122085"/>
                  <a:gd name="connsiteY12" fmla="*/ 373206 h 742056"/>
                  <a:gd name="connsiteX0" fmla="*/ 189 w 4472297"/>
                  <a:gd name="connsiteY0" fmla="*/ 588359 h 742056"/>
                  <a:gd name="connsiteX1" fmla="*/ 353655 w 4472297"/>
                  <a:gd name="connsiteY1" fmla="*/ 304049 h 742056"/>
                  <a:gd name="connsiteX2" fmla="*/ 1122059 w 4472297"/>
                  <a:gd name="connsiteY2" fmla="*/ 12056 h 742056"/>
                  <a:gd name="connsiteX3" fmla="*/ 1506260 w 4472297"/>
                  <a:gd name="connsiteY3" fmla="*/ 718987 h 742056"/>
                  <a:gd name="connsiteX4" fmla="*/ 1852042 w 4472297"/>
                  <a:gd name="connsiteY4" fmla="*/ 50477 h 742056"/>
                  <a:gd name="connsiteX5" fmla="*/ 2182455 w 4472297"/>
                  <a:gd name="connsiteY5" fmla="*/ 711303 h 742056"/>
                  <a:gd name="connsiteX6" fmla="*/ 2489817 w 4472297"/>
                  <a:gd name="connsiteY6" fmla="*/ 50477 h 742056"/>
                  <a:gd name="connsiteX7" fmla="*/ 2812546 w 4472297"/>
                  <a:gd name="connsiteY7" fmla="*/ 695935 h 742056"/>
                  <a:gd name="connsiteX8" fmla="*/ 3058435 w 4472297"/>
                  <a:gd name="connsiteY8" fmla="*/ 50477 h 742056"/>
                  <a:gd name="connsiteX9" fmla="*/ 3396533 w 4472297"/>
                  <a:gd name="connsiteY9" fmla="*/ 742040 h 742056"/>
                  <a:gd name="connsiteX10" fmla="*/ 3604001 w 4472297"/>
                  <a:gd name="connsiteY10" fmla="*/ 27424 h 742056"/>
                  <a:gd name="connsiteX11" fmla="*/ 3803786 w 4472297"/>
                  <a:gd name="connsiteY11" fmla="*/ 350154 h 742056"/>
                  <a:gd name="connsiteX12" fmla="*/ 4472297 w 4472297"/>
                  <a:gd name="connsiteY12" fmla="*/ 373206 h 742056"/>
                  <a:gd name="connsiteX0" fmla="*/ 74 w 4472182"/>
                  <a:gd name="connsiteY0" fmla="*/ 576383 h 730080"/>
                  <a:gd name="connsiteX1" fmla="*/ 860686 w 4472182"/>
                  <a:gd name="connsiteY1" fmla="*/ 660906 h 730080"/>
                  <a:gd name="connsiteX2" fmla="*/ 1121944 w 4472182"/>
                  <a:gd name="connsiteY2" fmla="*/ 80 h 730080"/>
                  <a:gd name="connsiteX3" fmla="*/ 1506145 w 4472182"/>
                  <a:gd name="connsiteY3" fmla="*/ 707011 h 730080"/>
                  <a:gd name="connsiteX4" fmla="*/ 1851927 w 4472182"/>
                  <a:gd name="connsiteY4" fmla="*/ 38501 h 730080"/>
                  <a:gd name="connsiteX5" fmla="*/ 2182340 w 4472182"/>
                  <a:gd name="connsiteY5" fmla="*/ 699327 h 730080"/>
                  <a:gd name="connsiteX6" fmla="*/ 2489702 w 4472182"/>
                  <a:gd name="connsiteY6" fmla="*/ 38501 h 730080"/>
                  <a:gd name="connsiteX7" fmla="*/ 2812431 w 4472182"/>
                  <a:gd name="connsiteY7" fmla="*/ 683959 h 730080"/>
                  <a:gd name="connsiteX8" fmla="*/ 3058320 w 4472182"/>
                  <a:gd name="connsiteY8" fmla="*/ 38501 h 730080"/>
                  <a:gd name="connsiteX9" fmla="*/ 3396418 w 4472182"/>
                  <a:gd name="connsiteY9" fmla="*/ 730064 h 730080"/>
                  <a:gd name="connsiteX10" fmla="*/ 3603886 w 4472182"/>
                  <a:gd name="connsiteY10" fmla="*/ 15448 h 730080"/>
                  <a:gd name="connsiteX11" fmla="*/ 3803671 w 4472182"/>
                  <a:gd name="connsiteY11" fmla="*/ 338178 h 730080"/>
                  <a:gd name="connsiteX12" fmla="*/ 4472182 w 4472182"/>
                  <a:gd name="connsiteY12" fmla="*/ 361230 h 730080"/>
                  <a:gd name="connsiteX0" fmla="*/ 267 w 3873020"/>
                  <a:gd name="connsiteY0" fmla="*/ 284390 h 730080"/>
                  <a:gd name="connsiteX1" fmla="*/ 261524 w 3873020"/>
                  <a:gd name="connsiteY1" fmla="*/ 660906 h 730080"/>
                  <a:gd name="connsiteX2" fmla="*/ 522782 w 3873020"/>
                  <a:gd name="connsiteY2" fmla="*/ 80 h 730080"/>
                  <a:gd name="connsiteX3" fmla="*/ 906983 w 3873020"/>
                  <a:gd name="connsiteY3" fmla="*/ 707011 h 730080"/>
                  <a:gd name="connsiteX4" fmla="*/ 1252765 w 3873020"/>
                  <a:gd name="connsiteY4" fmla="*/ 38501 h 730080"/>
                  <a:gd name="connsiteX5" fmla="*/ 1583178 w 3873020"/>
                  <a:gd name="connsiteY5" fmla="*/ 699327 h 730080"/>
                  <a:gd name="connsiteX6" fmla="*/ 1890540 w 3873020"/>
                  <a:gd name="connsiteY6" fmla="*/ 38501 h 730080"/>
                  <a:gd name="connsiteX7" fmla="*/ 2213269 w 3873020"/>
                  <a:gd name="connsiteY7" fmla="*/ 683959 h 730080"/>
                  <a:gd name="connsiteX8" fmla="*/ 2459158 w 3873020"/>
                  <a:gd name="connsiteY8" fmla="*/ 38501 h 730080"/>
                  <a:gd name="connsiteX9" fmla="*/ 2797256 w 3873020"/>
                  <a:gd name="connsiteY9" fmla="*/ 730064 h 730080"/>
                  <a:gd name="connsiteX10" fmla="*/ 3004724 w 3873020"/>
                  <a:gd name="connsiteY10" fmla="*/ 15448 h 730080"/>
                  <a:gd name="connsiteX11" fmla="*/ 3204509 w 3873020"/>
                  <a:gd name="connsiteY11" fmla="*/ 338178 h 730080"/>
                  <a:gd name="connsiteX12" fmla="*/ 3873020 w 3873020"/>
                  <a:gd name="connsiteY12" fmla="*/ 361230 h 730080"/>
                  <a:gd name="connsiteX0" fmla="*/ 13545 w 3886298"/>
                  <a:gd name="connsiteY0" fmla="*/ 284381 h 730071"/>
                  <a:gd name="connsiteX1" fmla="*/ 21229 w 3886298"/>
                  <a:gd name="connsiteY1" fmla="*/ 253645 h 730071"/>
                  <a:gd name="connsiteX2" fmla="*/ 274802 w 3886298"/>
                  <a:gd name="connsiteY2" fmla="*/ 660897 h 730071"/>
                  <a:gd name="connsiteX3" fmla="*/ 536060 w 3886298"/>
                  <a:gd name="connsiteY3" fmla="*/ 71 h 730071"/>
                  <a:gd name="connsiteX4" fmla="*/ 920261 w 3886298"/>
                  <a:gd name="connsiteY4" fmla="*/ 707002 h 730071"/>
                  <a:gd name="connsiteX5" fmla="*/ 1266043 w 3886298"/>
                  <a:gd name="connsiteY5" fmla="*/ 38492 h 730071"/>
                  <a:gd name="connsiteX6" fmla="*/ 1596456 w 3886298"/>
                  <a:gd name="connsiteY6" fmla="*/ 699318 h 730071"/>
                  <a:gd name="connsiteX7" fmla="*/ 1903818 w 3886298"/>
                  <a:gd name="connsiteY7" fmla="*/ 38492 h 730071"/>
                  <a:gd name="connsiteX8" fmla="*/ 2226547 w 3886298"/>
                  <a:gd name="connsiteY8" fmla="*/ 683950 h 730071"/>
                  <a:gd name="connsiteX9" fmla="*/ 2472436 w 3886298"/>
                  <a:gd name="connsiteY9" fmla="*/ 38492 h 730071"/>
                  <a:gd name="connsiteX10" fmla="*/ 2810534 w 3886298"/>
                  <a:gd name="connsiteY10" fmla="*/ 730055 h 730071"/>
                  <a:gd name="connsiteX11" fmla="*/ 3018002 w 3886298"/>
                  <a:gd name="connsiteY11" fmla="*/ 15439 h 730071"/>
                  <a:gd name="connsiteX12" fmla="*/ 3217787 w 3886298"/>
                  <a:gd name="connsiteY12" fmla="*/ 338169 h 730071"/>
                  <a:gd name="connsiteX13" fmla="*/ 3886298 w 3886298"/>
                  <a:gd name="connsiteY13" fmla="*/ 361221 h 730071"/>
                  <a:gd name="connsiteX0" fmla="*/ 295878 w 4168631"/>
                  <a:gd name="connsiteY0" fmla="*/ 284381 h 730071"/>
                  <a:gd name="connsiteX1" fmla="*/ 3885 w 4168631"/>
                  <a:gd name="connsiteY1" fmla="*/ 307434 h 730071"/>
                  <a:gd name="connsiteX2" fmla="*/ 557135 w 4168631"/>
                  <a:gd name="connsiteY2" fmla="*/ 660897 h 730071"/>
                  <a:gd name="connsiteX3" fmla="*/ 818393 w 4168631"/>
                  <a:gd name="connsiteY3" fmla="*/ 71 h 730071"/>
                  <a:gd name="connsiteX4" fmla="*/ 1202594 w 4168631"/>
                  <a:gd name="connsiteY4" fmla="*/ 707002 h 730071"/>
                  <a:gd name="connsiteX5" fmla="*/ 1548376 w 4168631"/>
                  <a:gd name="connsiteY5" fmla="*/ 38492 h 730071"/>
                  <a:gd name="connsiteX6" fmla="*/ 1878789 w 4168631"/>
                  <a:gd name="connsiteY6" fmla="*/ 699318 h 730071"/>
                  <a:gd name="connsiteX7" fmla="*/ 2186151 w 4168631"/>
                  <a:gd name="connsiteY7" fmla="*/ 38492 h 730071"/>
                  <a:gd name="connsiteX8" fmla="*/ 2508880 w 4168631"/>
                  <a:gd name="connsiteY8" fmla="*/ 683950 h 730071"/>
                  <a:gd name="connsiteX9" fmla="*/ 2754769 w 4168631"/>
                  <a:gd name="connsiteY9" fmla="*/ 38492 h 730071"/>
                  <a:gd name="connsiteX10" fmla="*/ 3092867 w 4168631"/>
                  <a:gd name="connsiteY10" fmla="*/ 730055 h 730071"/>
                  <a:gd name="connsiteX11" fmla="*/ 3300335 w 4168631"/>
                  <a:gd name="connsiteY11" fmla="*/ 15439 h 730071"/>
                  <a:gd name="connsiteX12" fmla="*/ 3500120 w 4168631"/>
                  <a:gd name="connsiteY12" fmla="*/ 338169 h 730071"/>
                  <a:gd name="connsiteX13" fmla="*/ 4168631 w 4168631"/>
                  <a:gd name="connsiteY13" fmla="*/ 361221 h 730071"/>
                  <a:gd name="connsiteX0" fmla="*/ 0 w 4579684"/>
                  <a:gd name="connsiteY0" fmla="*/ 353538 h 730071"/>
                  <a:gd name="connsiteX1" fmla="*/ 414938 w 4579684"/>
                  <a:gd name="connsiteY1" fmla="*/ 307434 h 730071"/>
                  <a:gd name="connsiteX2" fmla="*/ 968188 w 4579684"/>
                  <a:gd name="connsiteY2" fmla="*/ 660897 h 730071"/>
                  <a:gd name="connsiteX3" fmla="*/ 1229446 w 4579684"/>
                  <a:gd name="connsiteY3" fmla="*/ 71 h 730071"/>
                  <a:gd name="connsiteX4" fmla="*/ 1613647 w 4579684"/>
                  <a:gd name="connsiteY4" fmla="*/ 707002 h 730071"/>
                  <a:gd name="connsiteX5" fmla="*/ 1959429 w 4579684"/>
                  <a:gd name="connsiteY5" fmla="*/ 38492 h 730071"/>
                  <a:gd name="connsiteX6" fmla="*/ 2289842 w 4579684"/>
                  <a:gd name="connsiteY6" fmla="*/ 699318 h 730071"/>
                  <a:gd name="connsiteX7" fmla="*/ 2597204 w 4579684"/>
                  <a:gd name="connsiteY7" fmla="*/ 38492 h 730071"/>
                  <a:gd name="connsiteX8" fmla="*/ 2919933 w 4579684"/>
                  <a:gd name="connsiteY8" fmla="*/ 683950 h 730071"/>
                  <a:gd name="connsiteX9" fmla="*/ 3165822 w 4579684"/>
                  <a:gd name="connsiteY9" fmla="*/ 38492 h 730071"/>
                  <a:gd name="connsiteX10" fmla="*/ 3503920 w 4579684"/>
                  <a:gd name="connsiteY10" fmla="*/ 730055 h 730071"/>
                  <a:gd name="connsiteX11" fmla="*/ 3711388 w 4579684"/>
                  <a:gd name="connsiteY11" fmla="*/ 15439 h 730071"/>
                  <a:gd name="connsiteX12" fmla="*/ 3911173 w 4579684"/>
                  <a:gd name="connsiteY12" fmla="*/ 338169 h 730071"/>
                  <a:gd name="connsiteX13" fmla="*/ 4579684 w 4579684"/>
                  <a:gd name="connsiteY13" fmla="*/ 361221 h 730071"/>
                  <a:gd name="connsiteX0" fmla="*/ 0 w 4579684"/>
                  <a:gd name="connsiteY0" fmla="*/ 353538 h 730071"/>
                  <a:gd name="connsiteX1" fmla="*/ 845244 w 4579684"/>
                  <a:gd name="connsiteY1" fmla="*/ 353538 h 730071"/>
                  <a:gd name="connsiteX2" fmla="*/ 968188 w 4579684"/>
                  <a:gd name="connsiteY2" fmla="*/ 660897 h 730071"/>
                  <a:gd name="connsiteX3" fmla="*/ 1229446 w 4579684"/>
                  <a:gd name="connsiteY3" fmla="*/ 71 h 730071"/>
                  <a:gd name="connsiteX4" fmla="*/ 1613647 w 4579684"/>
                  <a:gd name="connsiteY4" fmla="*/ 707002 h 730071"/>
                  <a:gd name="connsiteX5" fmla="*/ 1959429 w 4579684"/>
                  <a:gd name="connsiteY5" fmla="*/ 38492 h 730071"/>
                  <a:gd name="connsiteX6" fmla="*/ 2289842 w 4579684"/>
                  <a:gd name="connsiteY6" fmla="*/ 699318 h 730071"/>
                  <a:gd name="connsiteX7" fmla="*/ 2597204 w 4579684"/>
                  <a:gd name="connsiteY7" fmla="*/ 38492 h 730071"/>
                  <a:gd name="connsiteX8" fmla="*/ 2919933 w 4579684"/>
                  <a:gd name="connsiteY8" fmla="*/ 683950 h 730071"/>
                  <a:gd name="connsiteX9" fmla="*/ 3165822 w 4579684"/>
                  <a:gd name="connsiteY9" fmla="*/ 38492 h 730071"/>
                  <a:gd name="connsiteX10" fmla="*/ 3503920 w 4579684"/>
                  <a:gd name="connsiteY10" fmla="*/ 730055 h 730071"/>
                  <a:gd name="connsiteX11" fmla="*/ 3711388 w 4579684"/>
                  <a:gd name="connsiteY11" fmla="*/ 15439 h 730071"/>
                  <a:gd name="connsiteX12" fmla="*/ 3911173 w 4579684"/>
                  <a:gd name="connsiteY12" fmla="*/ 338169 h 730071"/>
                  <a:gd name="connsiteX13" fmla="*/ 4579684 w 4579684"/>
                  <a:gd name="connsiteY13" fmla="*/ 361221 h 730071"/>
                  <a:gd name="connsiteX0" fmla="*/ 0 w 4218534"/>
                  <a:gd name="connsiteY0" fmla="*/ 345854 h 730071"/>
                  <a:gd name="connsiteX1" fmla="*/ 484094 w 4218534"/>
                  <a:gd name="connsiteY1" fmla="*/ 353538 h 730071"/>
                  <a:gd name="connsiteX2" fmla="*/ 607038 w 4218534"/>
                  <a:gd name="connsiteY2" fmla="*/ 660897 h 730071"/>
                  <a:gd name="connsiteX3" fmla="*/ 868296 w 4218534"/>
                  <a:gd name="connsiteY3" fmla="*/ 71 h 730071"/>
                  <a:gd name="connsiteX4" fmla="*/ 1252497 w 4218534"/>
                  <a:gd name="connsiteY4" fmla="*/ 707002 h 730071"/>
                  <a:gd name="connsiteX5" fmla="*/ 1598279 w 4218534"/>
                  <a:gd name="connsiteY5" fmla="*/ 38492 h 730071"/>
                  <a:gd name="connsiteX6" fmla="*/ 1928692 w 4218534"/>
                  <a:gd name="connsiteY6" fmla="*/ 699318 h 730071"/>
                  <a:gd name="connsiteX7" fmla="*/ 2236054 w 4218534"/>
                  <a:gd name="connsiteY7" fmla="*/ 38492 h 730071"/>
                  <a:gd name="connsiteX8" fmla="*/ 2558783 w 4218534"/>
                  <a:gd name="connsiteY8" fmla="*/ 683950 h 730071"/>
                  <a:gd name="connsiteX9" fmla="*/ 2804672 w 4218534"/>
                  <a:gd name="connsiteY9" fmla="*/ 38492 h 730071"/>
                  <a:gd name="connsiteX10" fmla="*/ 3142770 w 4218534"/>
                  <a:gd name="connsiteY10" fmla="*/ 730055 h 730071"/>
                  <a:gd name="connsiteX11" fmla="*/ 3350238 w 4218534"/>
                  <a:gd name="connsiteY11" fmla="*/ 15439 h 730071"/>
                  <a:gd name="connsiteX12" fmla="*/ 3550023 w 4218534"/>
                  <a:gd name="connsiteY12" fmla="*/ 338169 h 730071"/>
                  <a:gd name="connsiteX13" fmla="*/ 4218534 w 4218534"/>
                  <a:gd name="connsiteY13" fmla="*/ 361221 h 730071"/>
                  <a:gd name="connsiteX0" fmla="*/ 0 w 4218534"/>
                  <a:gd name="connsiteY0" fmla="*/ 345854 h 730071"/>
                  <a:gd name="connsiteX1" fmla="*/ 484094 w 4218534"/>
                  <a:gd name="connsiteY1" fmla="*/ 353538 h 730071"/>
                  <a:gd name="connsiteX2" fmla="*/ 607038 w 4218534"/>
                  <a:gd name="connsiteY2" fmla="*/ 660897 h 730071"/>
                  <a:gd name="connsiteX3" fmla="*/ 868296 w 4218534"/>
                  <a:gd name="connsiteY3" fmla="*/ 71 h 730071"/>
                  <a:gd name="connsiteX4" fmla="*/ 1252497 w 4218534"/>
                  <a:gd name="connsiteY4" fmla="*/ 707002 h 730071"/>
                  <a:gd name="connsiteX5" fmla="*/ 1598279 w 4218534"/>
                  <a:gd name="connsiteY5" fmla="*/ 38492 h 730071"/>
                  <a:gd name="connsiteX6" fmla="*/ 1928692 w 4218534"/>
                  <a:gd name="connsiteY6" fmla="*/ 699318 h 730071"/>
                  <a:gd name="connsiteX7" fmla="*/ 2236054 w 4218534"/>
                  <a:gd name="connsiteY7" fmla="*/ 38492 h 730071"/>
                  <a:gd name="connsiteX8" fmla="*/ 2558783 w 4218534"/>
                  <a:gd name="connsiteY8" fmla="*/ 683950 h 730071"/>
                  <a:gd name="connsiteX9" fmla="*/ 2804672 w 4218534"/>
                  <a:gd name="connsiteY9" fmla="*/ 38492 h 730071"/>
                  <a:gd name="connsiteX10" fmla="*/ 3142770 w 4218534"/>
                  <a:gd name="connsiteY10" fmla="*/ 730055 h 730071"/>
                  <a:gd name="connsiteX11" fmla="*/ 3350238 w 4218534"/>
                  <a:gd name="connsiteY11" fmla="*/ 15439 h 730071"/>
                  <a:gd name="connsiteX12" fmla="*/ 3550023 w 4218534"/>
                  <a:gd name="connsiteY12" fmla="*/ 338169 h 730071"/>
                  <a:gd name="connsiteX13" fmla="*/ 4218534 w 4218534"/>
                  <a:gd name="connsiteY13" fmla="*/ 361221 h 730071"/>
                  <a:gd name="connsiteX0" fmla="*/ 0 w 4218534"/>
                  <a:gd name="connsiteY0" fmla="*/ 345854 h 730071"/>
                  <a:gd name="connsiteX1" fmla="*/ 484094 w 4218534"/>
                  <a:gd name="connsiteY1" fmla="*/ 353538 h 730071"/>
                  <a:gd name="connsiteX2" fmla="*/ 607038 w 4218534"/>
                  <a:gd name="connsiteY2" fmla="*/ 660897 h 730071"/>
                  <a:gd name="connsiteX3" fmla="*/ 868296 w 4218534"/>
                  <a:gd name="connsiteY3" fmla="*/ 71 h 730071"/>
                  <a:gd name="connsiteX4" fmla="*/ 1252497 w 4218534"/>
                  <a:gd name="connsiteY4" fmla="*/ 707002 h 730071"/>
                  <a:gd name="connsiteX5" fmla="*/ 1598279 w 4218534"/>
                  <a:gd name="connsiteY5" fmla="*/ 38492 h 730071"/>
                  <a:gd name="connsiteX6" fmla="*/ 1928692 w 4218534"/>
                  <a:gd name="connsiteY6" fmla="*/ 699318 h 730071"/>
                  <a:gd name="connsiteX7" fmla="*/ 2236054 w 4218534"/>
                  <a:gd name="connsiteY7" fmla="*/ 38492 h 730071"/>
                  <a:gd name="connsiteX8" fmla="*/ 2558783 w 4218534"/>
                  <a:gd name="connsiteY8" fmla="*/ 683950 h 730071"/>
                  <a:gd name="connsiteX9" fmla="*/ 2804672 w 4218534"/>
                  <a:gd name="connsiteY9" fmla="*/ 38492 h 730071"/>
                  <a:gd name="connsiteX10" fmla="*/ 3142770 w 4218534"/>
                  <a:gd name="connsiteY10" fmla="*/ 730055 h 730071"/>
                  <a:gd name="connsiteX11" fmla="*/ 3350238 w 4218534"/>
                  <a:gd name="connsiteY11" fmla="*/ 15439 h 730071"/>
                  <a:gd name="connsiteX12" fmla="*/ 3550023 w 4218534"/>
                  <a:gd name="connsiteY12" fmla="*/ 338169 h 730071"/>
                  <a:gd name="connsiteX13" fmla="*/ 4218534 w 4218534"/>
                  <a:gd name="connsiteY13" fmla="*/ 361221 h 730071"/>
                  <a:gd name="connsiteX0" fmla="*/ 0 w 4218534"/>
                  <a:gd name="connsiteY0" fmla="*/ 322802 h 730071"/>
                  <a:gd name="connsiteX1" fmla="*/ 484094 w 4218534"/>
                  <a:gd name="connsiteY1" fmla="*/ 353538 h 730071"/>
                  <a:gd name="connsiteX2" fmla="*/ 607038 w 4218534"/>
                  <a:gd name="connsiteY2" fmla="*/ 660897 h 730071"/>
                  <a:gd name="connsiteX3" fmla="*/ 868296 w 4218534"/>
                  <a:gd name="connsiteY3" fmla="*/ 71 h 730071"/>
                  <a:gd name="connsiteX4" fmla="*/ 1252497 w 4218534"/>
                  <a:gd name="connsiteY4" fmla="*/ 707002 h 730071"/>
                  <a:gd name="connsiteX5" fmla="*/ 1598279 w 4218534"/>
                  <a:gd name="connsiteY5" fmla="*/ 38492 h 730071"/>
                  <a:gd name="connsiteX6" fmla="*/ 1928692 w 4218534"/>
                  <a:gd name="connsiteY6" fmla="*/ 699318 h 730071"/>
                  <a:gd name="connsiteX7" fmla="*/ 2236054 w 4218534"/>
                  <a:gd name="connsiteY7" fmla="*/ 38492 h 730071"/>
                  <a:gd name="connsiteX8" fmla="*/ 2558783 w 4218534"/>
                  <a:gd name="connsiteY8" fmla="*/ 683950 h 730071"/>
                  <a:gd name="connsiteX9" fmla="*/ 2804672 w 4218534"/>
                  <a:gd name="connsiteY9" fmla="*/ 38492 h 730071"/>
                  <a:gd name="connsiteX10" fmla="*/ 3142770 w 4218534"/>
                  <a:gd name="connsiteY10" fmla="*/ 730055 h 730071"/>
                  <a:gd name="connsiteX11" fmla="*/ 3350238 w 4218534"/>
                  <a:gd name="connsiteY11" fmla="*/ 15439 h 730071"/>
                  <a:gd name="connsiteX12" fmla="*/ 3550023 w 4218534"/>
                  <a:gd name="connsiteY12" fmla="*/ 338169 h 730071"/>
                  <a:gd name="connsiteX13" fmla="*/ 4218534 w 4218534"/>
                  <a:gd name="connsiteY13" fmla="*/ 361221 h 730071"/>
                  <a:gd name="connsiteX0" fmla="*/ 0 w 4318427"/>
                  <a:gd name="connsiteY0" fmla="*/ 330486 h 730071"/>
                  <a:gd name="connsiteX1" fmla="*/ 583987 w 4318427"/>
                  <a:gd name="connsiteY1" fmla="*/ 353538 h 730071"/>
                  <a:gd name="connsiteX2" fmla="*/ 706931 w 4318427"/>
                  <a:gd name="connsiteY2" fmla="*/ 660897 h 730071"/>
                  <a:gd name="connsiteX3" fmla="*/ 968189 w 4318427"/>
                  <a:gd name="connsiteY3" fmla="*/ 71 h 730071"/>
                  <a:gd name="connsiteX4" fmla="*/ 1352390 w 4318427"/>
                  <a:gd name="connsiteY4" fmla="*/ 707002 h 730071"/>
                  <a:gd name="connsiteX5" fmla="*/ 1698172 w 4318427"/>
                  <a:gd name="connsiteY5" fmla="*/ 38492 h 730071"/>
                  <a:gd name="connsiteX6" fmla="*/ 2028585 w 4318427"/>
                  <a:gd name="connsiteY6" fmla="*/ 699318 h 730071"/>
                  <a:gd name="connsiteX7" fmla="*/ 2335947 w 4318427"/>
                  <a:gd name="connsiteY7" fmla="*/ 38492 h 730071"/>
                  <a:gd name="connsiteX8" fmla="*/ 2658676 w 4318427"/>
                  <a:gd name="connsiteY8" fmla="*/ 683950 h 730071"/>
                  <a:gd name="connsiteX9" fmla="*/ 2904565 w 4318427"/>
                  <a:gd name="connsiteY9" fmla="*/ 38492 h 730071"/>
                  <a:gd name="connsiteX10" fmla="*/ 3242663 w 4318427"/>
                  <a:gd name="connsiteY10" fmla="*/ 730055 h 730071"/>
                  <a:gd name="connsiteX11" fmla="*/ 3450131 w 4318427"/>
                  <a:gd name="connsiteY11" fmla="*/ 15439 h 730071"/>
                  <a:gd name="connsiteX12" fmla="*/ 3649916 w 4318427"/>
                  <a:gd name="connsiteY12" fmla="*/ 338169 h 730071"/>
                  <a:gd name="connsiteX13" fmla="*/ 4318427 w 4318427"/>
                  <a:gd name="connsiteY13" fmla="*/ 361221 h 73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18427" h="730071">
                    <a:moveTo>
                      <a:pt x="0" y="330486"/>
                    </a:moveTo>
                    <a:cubicBezTo>
                      <a:pt x="1281" y="325363"/>
                      <a:pt x="466165" y="298470"/>
                      <a:pt x="583987" y="353538"/>
                    </a:cubicBezTo>
                    <a:cubicBezTo>
                      <a:pt x="701809" y="408607"/>
                      <a:pt x="621126" y="703159"/>
                      <a:pt x="706931" y="660897"/>
                    </a:cubicBezTo>
                    <a:cubicBezTo>
                      <a:pt x="792736" y="618635"/>
                      <a:pt x="860613" y="-7613"/>
                      <a:pt x="968189" y="71"/>
                    </a:cubicBezTo>
                    <a:cubicBezTo>
                      <a:pt x="1075766" y="7755"/>
                      <a:pt x="1230726" y="700599"/>
                      <a:pt x="1352390" y="707002"/>
                    </a:cubicBezTo>
                    <a:cubicBezTo>
                      <a:pt x="1474054" y="713405"/>
                      <a:pt x="1585473" y="39773"/>
                      <a:pt x="1698172" y="38492"/>
                    </a:cubicBezTo>
                    <a:cubicBezTo>
                      <a:pt x="1810871" y="37211"/>
                      <a:pt x="1922289" y="699318"/>
                      <a:pt x="2028585" y="699318"/>
                    </a:cubicBezTo>
                    <a:cubicBezTo>
                      <a:pt x="2134881" y="699318"/>
                      <a:pt x="2230932" y="41053"/>
                      <a:pt x="2335947" y="38492"/>
                    </a:cubicBezTo>
                    <a:cubicBezTo>
                      <a:pt x="2440962" y="35931"/>
                      <a:pt x="2563906" y="683950"/>
                      <a:pt x="2658676" y="683950"/>
                    </a:cubicBezTo>
                    <a:cubicBezTo>
                      <a:pt x="2753446" y="683950"/>
                      <a:pt x="2807234" y="30808"/>
                      <a:pt x="2904565" y="38492"/>
                    </a:cubicBezTo>
                    <a:cubicBezTo>
                      <a:pt x="3001896" y="46176"/>
                      <a:pt x="3151736" y="733897"/>
                      <a:pt x="3242663" y="730055"/>
                    </a:cubicBezTo>
                    <a:cubicBezTo>
                      <a:pt x="3333590" y="726213"/>
                      <a:pt x="3382256" y="80753"/>
                      <a:pt x="3450131" y="15439"/>
                    </a:cubicBezTo>
                    <a:cubicBezTo>
                      <a:pt x="3518006" y="-49875"/>
                      <a:pt x="3505200" y="280539"/>
                      <a:pt x="3649916" y="338169"/>
                    </a:cubicBezTo>
                    <a:cubicBezTo>
                      <a:pt x="3794632" y="395799"/>
                      <a:pt x="4056529" y="378510"/>
                      <a:pt x="4318427" y="361221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0A1C5F2-E256-4E84-BF1F-0B1E628DB047}"/>
                      </a:ext>
                    </a:extLst>
                  </p:cNvPr>
                  <p:cNvSpPr txBox="1"/>
                  <p:nvPr/>
                </p:nvSpPr>
                <p:spPr>
                  <a:xfrm>
                    <a:off x="5739038" y="2847263"/>
                    <a:ext cx="2263440" cy="57868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</m:d>
                            </m:e>
                          </m:d>
                        </m:oMath>
                      </m:oMathPara>
                    </a14:m>
                    <a:endParaRPr lang="en-US" sz="2800" b="1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0A1C5F2-E256-4E84-BF1F-0B1E628DB04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39038" y="2847263"/>
                    <a:ext cx="2263440" cy="57868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E29C950-48F0-41A3-8BF8-38E26D69FA61}"/>
                      </a:ext>
                    </a:extLst>
                  </p:cNvPr>
                  <p:cNvSpPr txBox="1"/>
                  <p:nvPr/>
                </p:nvSpPr>
                <p:spPr>
                  <a:xfrm>
                    <a:off x="5523659" y="3080327"/>
                    <a:ext cx="43075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sz="2400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E29C950-48F0-41A3-8BF8-38E26D69FA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23659" y="3080327"/>
                    <a:ext cx="430759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7C532666-98FC-4D6C-8568-659D7C9D3736}"/>
                      </a:ext>
                    </a:extLst>
                  </p:cNvPr>
                  <p:cNvSpPr txBox="1"/>
                  <p:nvPr/>
                </p:nvSpPr>
                <p:spPr>
                  <a:xfrm>
                    <a:off x="3954285" y="2572681"/>
                    <a:ext cx="154023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𝐮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sz="2400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7C532666-98FC-4D6C-8568-659D7C9D373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4285" y="2572681"/>
                    <a:ext cx="1540230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710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2592900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A3EE590-D13C-4D85-8AA0-522FF4D98A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2" y="1332702"/>
                <a:ext cx="11267160" cy="415491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Discrete action/transition:</a:t>
                </a:r>
              </a:p>
              <a:p>
                <a:pPr lvl="1"/>
                <a:r>
                  <a:rPr lang="en-US" dirty="0"/>
                  <a:t>Happens instantaneously</a:t>
                </a:r>
              </a:p>
              <a:p>
                <a:pPr lvl="1"/>
                <a:r>
                  <a:rPr lang="en-US" dirty="0"/>
                  <a:t>Changes discrete mode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Can execute only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evaluates to true</a:t>
                </a:r>
              </a:p>
              <a:p>
                <a:pPr lvl="1"/>
                <a:r>
                  <a:rPr lang="en-US" dirty="0"/>
                  <a:t>Changes state variable value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should satisfy mode invariant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A3EE590-D13C-4D85-8AA0-522FF4D98A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2" y="1332702"/>
                <a:ext cx="11267160" cy="4154919"/>
              </a:xfrm>
              <a:blipFill>
                <a:blip r:embed="rId2"/>
                <a:stretch>
                  <a:fillRect l="-649" t="-24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E0FDA17-AFBB-4E27-8216-2C475E5E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46CB0-B82D-4DC0-98C8-DE0E9F85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58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F793790-03B6-40EE-9A06-EB3D36B2FED9}"/>
              </a:ext>
            </a:extLst>
          </p:cNvPr>
          <p:cNvGrpSpPr/>
          <p:nvPr/>
        </p:nvGrpSpPr>
        <p:grpSpPr>
          <a:xfrm>
            <a:off x="5800262" y="1134914"/>
            <a:ext cx="5920723" cy="1014292"/>
            <a:chOff x="5301143" y="1271231"/>
            <a:chExt cx="5920723" cy="101429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476A78E-6A36-4D54-A835-8EB705583D32}"/>
                </a:ext>
              </a:extLst>
            </p:cNvPr>
            <p:cNvSpPr/>
            <p:nvPr/>
          </p:nvSpPr>
          <p:spPr>
            <a:xfrm>
              <a:off x="5301143" y="1271231"/>
              <a:ext cx="5920723" cy="1014292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2D0394A-247D-4033-9103-8A789ABBF699}"/>
                    </a:ext>
                  </a:extLst>
                </p:cNvPr>
                <p:cNvSpPr txBox="1"/>
                <p:nvPr/>
              </p:nvSpPr>
              <p:spPr>
                <a:xfrm>
                  <a:off x="5301143" y="1578740"/>
                  <a:ext cx="141750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m:rPr>
                                <m:lit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2D0394A-247D-4033-9103-8A789ABBF6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1143" y="1578740"/>
                  <a:ext cx="1417504" cy="5232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2B8C9D8-031D-4EBE-BAA3-C99279436CE6}"/>
                    </a:ext>
                  </a:extLst>
                </p:cNvPr>
                <p:cNvSpPr txBox="1"/>
                <p:nvPr/>
              </p:nvSpPr>
              <p:spPr>
                <a:xfrm>
                  <a:off x="9273320" y="1551007"/>
                  <a:ext cx="1948546" cy="5786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</a:rPr>
                              <m:t>′,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oMath>
                    </m:oMathPara>
                  </a14:m>
                  <a:endParaRPr lang="en-US" sz="2800" b="1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2B8C9D8-031D-4EBE-BAA3-C99279436C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3320" y="1551007"/>
                  <a:ext cx="1948546" cy="57868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5B6F4E7-91BD-4CAB-B2A4-F8ED0BD6BADE}"/>
                    </a:ext>
                  </a:extLst>
                </p:cNvPr>
                <p:cNvSpPr txBox="1"/>
                <p:nvPr/>
              </p:nvSpPr>
              <p:spPr>
                <a:xfrm>
                  <a:off x="6866315" y="1378684"/>
                  <a:ext cx="211673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400" dirty="0"/>
                    <a:t>/</a:t>
                  </a:r>
                  <a14:m>
                    <m:oMath xmlns:m="http://schemas.openxmlformats.org/officeDocument/2006/math"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dirty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</m:oMath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5B6F4E7-91BD-4CAB-B2A4-F8ED0BD6BA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6315" y="1378684"/>
                  <a:ext cx="2116733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865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3ACE555-0C11-4234-BEBF-698225CD6179}"/>
                </a:ext>
              </a:extLst>
            </p:cNvPr>
            <p:cNvCxnSpPr>
              <a:cxnSpLocks/>
              <a:stCxn id="8" idx="3"/>
              <a:endCxn id="10" idx="1"/>
            </p:cNvCxnSpPr>
            <p:nvPr/>
          </p:nvCxnSpPr>
          <p:spPr>
            <a:xfrm>
              <a:off x="6718647" y="1840350"/>
              <a:ext cx="25546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37787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6286F710-6BF6-4E54-A8A1-AB5D97E6DF2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61388506"/>
                  </p:ext>
                </p:extLst>
              </p:nvPr>
            </p:nvGraphicFramePr>
            <p:xfrm>
              <a:off x="8414017" y="1373602"/>
              <a:ext cx="3526812" cy="335976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75604">
                      <a:extLst>
                        <a:ext uri="{9D8B030D-6E8A-4147-A177-3AD203B41FA5}">
                          <a16:colId xmlns:a16="http://schemas.microsoft.com/office/drawing/2014/main" val="3077438712"/>
                        </a:ext>
                      </a:extLst>
                    </a:gridCol>
                    <a:gridCol w="1175604">
                      <a:extLst>
                        <a:ext uri="{9D8B030D-6E8A-4147-A177-3AD203B41FA5}">
                          <a16:colId xmlns:a16="http://schemas.microsoft.com/office/drawing/2014/main" val="102325963"/>
                        </a:ext>
                      </a:extLst>
                    </a:gridCol>
                    <a:gridCol w="1175604">
                      <a:extLst>
                        <a:ext uri="{9D8B030D-6E8A-4147-A177-3AD203B41FA5}">
                          <a16:colId xmlns:a16="http://schemas.microsoft.com/office/drawing/2014/main" val="1052424584"/>
                        </a:ext>
                      </a:extLst>
                    </a:gridCol>
                  </a:tblGrid>
                  <a:tr h="1119921">
                    <a:tc>
                      <a:txBody>
                        <a:bodyPr/>
                        <a:lstStyle/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725295346"/>
                      </a:ext>
                    </a:extLst>
                  </a:tr>
                  <a:tr h="111992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=0.5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386518434"/>
                      </a:ext>
                    </a:extLst>
                  </a:tr>
                  <a:tr h="111992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=0.5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320809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6286F710-6BF6-4E54-A8A1-AB5D97E6DF2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61388506"/>
                  </p:ext>
                </p:extLst>
              </p:nvPr>
            </p:nvGraphicFramePr>
            <p:xfrm>
              <a:off x="8414017" y="1373602"/>
              <a:ext cx="3526812" cy="335976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75604">
                      <a:extLst>
                        <a:ext uri="{9D8B030D-6E8A-4147-A177-3AD203B41FA5}">
                          <a16:colId xmlns:a16="http://schemas.microsoft.com/office/drawing/2014/main" val="3077438712"/>
                        </a:ext>
                      </a:extLst>
                    </a:gridCol>
                    <a:gridCol w="1175604">
                      <a:extLst>
                        <a:ext uri="{9D8B030D-6E8A-4147-A177-3AD203B41FA5}">
                          <a16:colId xmlns:a16="http://schemas.microsoft.com/office/drawing/2014/main" val="102325963"/>
                        </a:ext>
                      </a:extLst>
                    </a:gridCol>
                    <a:gridCol w="1175604">
                      <a:extLst>
                        <a:ext uri="{9D8B030D-6E8A-4147-A177-3AD203B41FA5}">
                          <a16:colId xmlns:a16="http://schemas.microsoft.com/office/drawing/2014/main" val="1052424584"/>
                        </a:ext>
                      </a:extLst>
                    </a:gridCol>
                  </a:tblGrid>
                  <a:tr h="11199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518" t="-543" r="-201036" b="-20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00518" t="-543" r="-101036" b="-20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200518" t="-543" r="-1036" b="-201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5295346"/>
                      </a:ext>
                    </a:extLst>
                  </a:tr>
                  <a:tr h="11199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518" t="-100543" r="-201036" b="-10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00518" t="-100543" r="-101036" b="-10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200518" t="-100543" r="-1036" b="-101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518434"/>
                      </a:ext>
                    </a:extLst>
                  </a:tr>
                  <a:tr h="11199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518" t="-200543" r="-201036" b="-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100518" t="-200543" r="-101036" b="-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>
                          <a:blip r:embed="rId2"/>
                          <a:stretch>
                            <a:fillRect l="-200518" t="-200543" r="-1036" b="-1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8091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06336D4-BD33-414C-BF65-9CA19A2FD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Executions of a hybrid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13D72-F83B-4B19-8B84-FF014B562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59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D2D5C20-7CFE-409D-B3B2-CCABDFD10CFA}"/>
              </a:ext>
            </a:extLst>
          </p:cNvPr>
          <p:cNvSpPr txBox="1">
            <a:spLocks/>
          </p:cNvSpPr>
          <p:nvPr/>
        </p:nvSpPr>
        <p:spPr>
          <a:xfrm>
            <a:off x="166680" y="1624696"/>
            <a:ext cx="7079364" cy="347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A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2407F67A-D802-4709-9D8F-C4E1A8823A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681" y="1332703"/>
                <a:ext cx="7372731" cy="23633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At each cell boundary, assume that the guard is the equation of the boundary, and the reset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=0.01</m:t>
                    </m:r>
                  </m:oMath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Invariant for each cell/mode is the open set enclosed by its boundaries</a:t>
                </a:r>
              </a:p>
              <a:p>
                <a:r>
                  <a:rPr lang="en-US" dirty="0">
                    <a:latin typeface="Cambria" panose="02040503050406030204" pitchFamily="18" charset="0"/>
                    <a:ea typeface="Cambria" panose="02040503050406030204" pitchFamily="18" charset="0"/>
                  </a:rPr>
                  <a:t>Suppose initial state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(0,0.9)</m:t>
                    </m:r>
                  </m:oMath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2407F67A-D802-4709-9D8F-C4E1A8823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1" y="1332703"/>
                <a:ext cx="7372731" cy="2363317"/>
              </a:xfrm>
              <a:prstGeom prst="rect">
                <a:avLst/>
              </a:prstGeom>
              <a:blipFill>
                <a:blip r:embed="rId3"/>
                <a:stretch>
                  <a:fillRect l="-826" t="-5943" r="-413" b="-1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0C592C8-A98F-47F1-AE5B-0FC5D9EF23CF}"/>
              </a:ext>
            </a:extLst>
          </p:cNvPr>
          <p:cNvSpPr txBox="1"/>
          <p:nvPr/>
        </p:nvSpPr>
        <p:spPr>
          <a:xfrm>
            <a:off x="7796540" y="4625539"/>
            <a:ext cx="80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(0,0)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F96BD5-096E-49C5-B120-BA84A5DC7D13}"/>
              </a:ext>
            </a:extLst>
          </p:cNvPr>
          <p:cNvSpPr txBox="1"/>
          <p:nvPr/>
        </p:nvSpPr>
        <p:spPr>
          <a:xfrm>
            <a:off x="7781172" y="3429000"/>
            <a:ext cx="763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(0,1)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6FDDD-2E24-4C3B-BB29-A61F778AEFA0}"/>
              </a:ext>
            </a:extLst>
          </p:cNvPr>
          <p:cNvSpPr txBox="1"/>
          <p:nvPr/>
        </p:nvSpPr>
        <p:spPr>
          <a:xfrm>
            <a:off x="7796540" y="2237916"/>
            <a:ext cx="774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(0,2)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880E93-359F-4535-8F90-50A7903816AB}"/>
              </a:ext>
            </a:extLst>
          </p:cNvPr>
          <p:cNvSpPr txBox="1"/>
          <p:nvPr/>
        </p:nvSpPr>
        <p:spPr>
          <a:xfrm>
            <a:off x="7796539" y="1232283"/>
            <a:ext cx="76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(0,3)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0FC0C0-5147-4BF6-B98F-A77C57219B05}"/>
              </a:ext>
            </a:extLst>
          </p:cNvPr>
          <p:cNvSpPr txBox="1"/>
          <p:nvPr/>
        </p:nvSpPr>
        <p:spPr>
          <a:xfrm>
            <a:off x="9235838" y="4733365"/>
            <a:ext cx="874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(1,0)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391E7D-81E3-4894-9D5F-CD6D21765D9C}"/>
              </a:ext>
            </a:extLst>
          </p:cNvPr>
          <p:cNvSpPr txBox="1"/>
          <p:nvPr/>
        </p:nvSpPr>
        <p:spPr>
          <a:xfrm>
            <a:off x="10470792" y="4732866"/>
            <a:ext cx="669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(2,0)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C8B5E6-B7EF-49CF-8D42-85B700E6B13F}"/>
              </a:ext>
            </a:extLst>
          </p:cNvPr>
          <p:cNvSpPr txBox="1"/>
          <p:nvPr/>
        </p:nvSpPr>
        <p:spPr>
          <a:xfrm>
            <a:off x="11574523" y="4732866"/>
            <a:ext cx="72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(3,0)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930AF24-6C47-4D76-BC7C-4F28FAD45A46}"/>
              </a:ext>
            </a:extLst>
          </p:cNvPr>
          <p:cNvSpPr/>
          <p:nvPr/>
        </p:nvSpPr>
        <p:spPr>
          <a:xfrm>
            <a:off x="8339698" y="3743258"/>
            <a:ext cx="148638" cy="1596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21E660-8670-43B6-8422-9A78A90B57C7}"/>
                  </a:ext>
                </a:extLst>
              </p:cNvPr>
              <p:cNvSpPr txBox="1"/>
              <p:nvPr/>
            </p:nvSpPr>
            <p:spPr>
              <a:xfrm>
                <a:off x="213619" y="4227335"/>
                <a:ext cx="14119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,0,0.9)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21E660-8670-43B6-8422-9A78A90B5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19" y="4227335"/>
                <a:ext cx="1411925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C3D8D12-004A-46A4-A4DF-31C8834643EB}"/>
              </a:ext>
            </a:extLst>
          </p:cNvPr>
          <p:cNvSpPr/>
          <p:nvPr/>
        </p:nvSpPr>
        <p:spPr>
          <a:xfrm>
            <a:off x="1551219" y="4406781"/>
            <a:ext cx="796208" cy="105364"/>
          </a:xfrm>
          <a:custGeom>
            <a:avLst/>
            <a:gdLst>
              <a:gd name="connsiteX0" fmla="*/ 0 w 3749808"/>
              <a:gd name="connsiteY0" fmla="*/ 691577 h 730014"/>
              <a:gd name="connsiteX1" fmla="*/ 399570 w 3749808"/>
              <a:gd name="connsiteY1" fmla="*/ 14 h 730014"/>
              <a:gd name="connsiteX2" fmla="*/ 783771 w 3749808"/>
              <a:gd name="connsiteY2" fmla="*/ 706945 h 730014"/>
              <a:gd name="connsiteX3" fmla="*/ 1129553 w 3749808"/>
              <a:gd name="connsiteY3" fmla="*/ 38435 h 730014"/>
              <a:gd name="connsiteX4" fmla="*/ 1459966 w 3749808"/>
              <a:gd name="connsiteY4" fmla="*/ 699261 h 730014"/>
              <a:gd name="connsiteX5" fmla="*/ 1767328 w 3749808"/>
              <a:gd name="connsiteY5" fmla="*/ 38435 h 730014"/>
              <a:gd name="connsiteX6" fmla="*/ 2090057 w 3749808"/>
              <a:gd name="connsiteY6" fmla="*/ 683893 h 730014"/>
              <a:gd name="connsiteX7" fmla="*/ 2335946 w 3749808"/>
              <a:gd name="connsiteY7" fmla="*/ 38435 h 730014"/>
              <a:gd name="connsiteX8" fmla="*/ 2674044 w 3749808"/>
              <a:gd name="connsiteY8" fmla="*/ 729998 h 730014"/>
              <a:gd name="connsiteX9" fmla="*/ 2881512 w 3749808"/>
              <a:gd name="connsiteY9" fmla="*/ 15382 h 730014"/>
              <a:gd name="connsiteX10" fmla="*/ 3081297 w 3749808"/>
              <a:gd name="connsiteY10" fmla="*/ 338112 h 730014"/>
              <a:gd name="connsiteX11" fmla="*/ 3749808 w 3749808"/>
              <a:gd name="connsiteY11" fmla="*/ 361164 h 730014"/>
              <a:gd name="connsiteX0" fmla="*/ 0 w 3649916"/>
              <a:gd name="connsiteY0" fmla="*/ 691577 h 730014"/>
              <a:gd name="connsiteX1" fmla="*/ 299678 w 3649916"/>
              <a:gd name="connsiteY1" fmla="*/ 14 h 730014"/>
              <a:gd name="connsiteX2" fmla="*/ 683879 w 3649916"/>
              <a:gd name="connsiteY2" fmla="*/ 706945 h 730014"/>
              <a:gd name="connsiteX3" fmla="*/ 1029661 w 3649916"/>
              <a:gd name="connsiteY3" fmla="*/ 38435 h 730014"/>
              <a:gd name="connsiteX4" fmla="*/ 1360074 w 3649916"/>
              <a:gd name="connsiteY4" fmla="*/ 699261 h 730014"/>
              <a:gd name="connsiteX5" fmla="*/ 1667436 w 3649916"/>
              <a:gd name="connsiteY5" fmla="*/ 38435 h 730014"/>
              <a:gd name="connsiteX6" fmla="*/ 1990165 w 3649916"/>
              <a:gd name="connsiteY6" fmla="*/ 683893 h 730014"/>
              <a:gd name="connsiteX7" fmla="*/ 2236054 w 3649916"/>
              <a:gd name="connsiteY7" fmla="*/ 38435 h 730014"/>
              <a:gd name="connsiteX8" fmla="*/ 2574152 w 3649916"/>
              <a:gd name="connsiteY8" fmla="*/ 729998 h 730014"/>
              <a:gd name="connsiteX9" fmla="*/ 2781620 w 3649916"/>
              <a:gd name="connsiteY9" fmla="*/ 15382 h 730014"/>
              <a:gd name="connsiteX10" fmla="*/ 2981405 w 3649916"/>
              <a:gd name="connsiteY10" fmla="*/ 338112 h 730014"/>
              <a:gd name="connsiteX11" fmla="*/ 3649916 w 3649916"/>
              <a:gd name="connsiteY11" fmla="*/ 361164 h 730014"/>
              <a:gd name="connsiteX0" fmla="*/ 68246 w 3718162"/>
              <a:gd name="connsiteY0" fmla="*/ 691582 h 736892"/>
              <a:gd name="connsiteX1" fmla="*/ 14458 w 3718162"/>
              <a:gd name="connsiteY1" fmla="*/ 683898 h 736892"/>
              <a:gd name="connsiteX2" fmla="*/ 367924 w 3718162"/>
              <a:gd name="connsiteY2" fmla="*/ 19 h 736892"/>
              <a:gd name="connsiteX3" fmla="*/ 752125 w 3718162"/>
              <a:gd name="connsiteY3" fmla="*/ 706950 h 736892"/>
              <a:gd name="connsiteX4" fmla="*/ 1097907 w 3718162"/>
              <a:gd name="connsiteY4" fmla="*/ 38440 h 736892"/>
              <a:gd name="connsiteX5" fmla="*/ 1428320 w 3718162"/>
              <a:gd name="connsiteY5" fmla="*/ 699266 h 736892"/>
              <a:gd name="connsiteX6" fmla="*/ 1735682 w 3718162"/>
              <a:gd name="connsiteY6" fmla="*/ 38440 h 736892"/>
              <a:gd name="connsiteX7" fmla="*/ 2058411 w 3718162"/>
              <a:gd name="connsiteY7" fmla="*/ 683898 h 736892"/>
              <a:gd name="connsiteX8" fmla="*/ 2304300 w 3718162"/>
              <a:gd name="connsiteY8" fmla="*/ 38440 h 736892"/>
              <a:gd name="connsiteX9" fmla="*/ 2642398 w 3718162"/>
              <a:gd name="connsiteY9" fmla="*/ 730003 h 736892"/>
              <a:gd name="connsiteX10" fmla="*/ 2849866 w 3718162"/>
              <a:gd name="connsiteY10" fmla="*/ 15387 h 736892"/>
              <a:gd name="connsiteX11" fmla="*/ 3049651 w 3718162"/>
              <a:gd name="connsiteY11" fmla="*/ 338117 h 736892"/>
              <a:gd name="connsiteX12" fmla="*/ 3718162 w 3718162"/>
              <a:gd name="connsiteY12" fmla="*/ 361169 h 736892"/>
              <a:gd name="connsiteX0" fmla="*/ 472169 w 4122085"/>
              <a:gd name="connsiteY0" fmla="*/ 703619 h 742056"/>
              <a:gd name="connsiteX1" fmla="*/ 3443 w 4122085"/>
              <a:gd name="connsiteY1" fmla="*/ 304049 h 742056"/>
              <a:gd name="connsiteX2" fmla="*/ 771847 w 4122085"/>
              <a:gd name="connsiteY2" fmla="*/ 12056 h 742056"/>
              <a:gd name="connsiteX3" fmla="*/ 1156048 w 4122085"/>
              <a:gd name="connsiteY3" fmla="*/ 718987 h 742056"/>
              <a:gd name="connsiteX4" fmla="*/ 1501830 w 4122085"/>
              <a:gd name="connsiteY4" fmla="*/ 50477 h 742056"/>
              <a:gd name="connsiteX5" fmla="*/ 1832243 w 4122085"/>
              <a:gd name="connsiteY5" fmla="*/ 711303 h 742056"/>
              <a:gd name="connsiteX6" fmla="*/ 2139605 w 4122085"/>
              <a:gd name="connsiteY6" fmla="*/ 50477 h 742056"/>
              <a:gd name="connsiteX7" fmla="*/ 2462334 w 4122085"/>
              <a:gd name="connsiteY7" fmla="*/ 695935 h 742056"/>
              <a:gd name="connsiteX8" fmla="*/ 2708223 w 4122085"/>
              <a:gd name="connsiteY8" fmla="*/ 50477 h 742056"/>
              <a:gd name="connsiteX9" fmla="*/ 3046321 w 4122085"/>
              <a:gd name="connsiteY9" fmla="*/ 742040 h 742056"/>
              <a:gd name="connsiteX10" fmla="*/ 3253789 w 4122085"/>
              <a:gd name="connsiteY10" fmla="*/ 27424 h 742056"/>
              <a:gd name="connsiteX11" fmla="*/ 3453574 w 4122085"/>
              <a:gd name="connsiteY11" fmla="*/ 350154 h 742056"/>
              <a:gd name="connsiteX12" fmla="*/ 4122085 w 4122085"/>
              <a:gd name="connsiteY12" fmla="*/ 373206 h 742056"/>
              <a:gd name="connsiteX0" fmla="*/ 189 w 4472297"/>
              <a:gd name="connsiteY0" fmla="*/ 588359 h 742056"/>
              <a:gd name="connsiteX1" fmla="*/ 353655 w 4472297"/>
              <a:gd name="connsiteY1" fmla="*/ 304049 h 742056"/>
              <a:gd name="connsiteX2" fmla="*/ 1122059 w 4472297"/>
              <a:gd name="connsiteY2" fmla="*/ 12056 h 742056"/>
              <a:gd name="connsiteX3" fmla="*/ 1506260 w 4472297"/>
              <a:gd name="connsiteY3" fmla="*/ 718987 h 742056"/>
              <a:gd name="connsiteX4" fmla="*/ 1852042 w 4472297"/>
              <a:gd name="connsiteY4" fmla="*/ 50477 h 742056"/>
              <a:gd name="connsiteX5" fmla="*/ 2182455 w 4472297"/>
              <a:gd name="connsiteY5" fmla="*/ 711303 h 742056"/>
              <a:gd name="connsiteX6" fmla="*/ 2489817 w 4472297"/>
              <a:gd name="connsiteY6" fmla="*/ 50477 h 742056"/>
              <a:gd name="connsiteX7" fmla="*/ 2812546 w 4472297"/>
              <a:gd name="connsiteY7" fmla="*/ 695935 h 742056"/>
              <a:gd name="connsiteX8" fmla="*/ 3058435 w 4472297"/>
              <a:gd name="connsiteY8" fmla="*/ 50477 h 742056"/>
              <a:gd name="connsiteX9" fmla="*/ 3396533 w 4472297"/>
              <a:gd name="connsiteY9" fmla="*/ 742040 h 742056"/>
              <a:gd name="connsiteX10" fmla="*/ 3604001 w 4472297"/>
              <a:gd name="connsiteY10" fmla="*/ 27424 h 742056"/>
              <a:gd name="connsiteX11" fmla="*/ 3803786 w 4472297"/>
              <a:gd name="connsiteY11" fmla="*/ 350154 h 742056"/>
              <a:gd name="connsiteX12" fmla="*/ 4472297 w 4472297"/>
              <a:gd name="connsiteY12" fmla="*/ 373206 h 742056"/>
              <a:gd name="connsiteX0" fmla="*/ 74 w 4472182"/>
              <a:gd name="connsiteY0" fmla="*/ 576383 h 730080"/>
              <a:gd name="connsiteX1" fmla="*/ 860686 w 4472182"/>
              <a:gd name="connsiteY1" fmla="*/ 660906 h 730080"/>
              <a:gd name="connsiteX2" fmla="*/ 1121944 w 4472182"/>
              <a:gd name="connsiteY2" fmla="*/ 80 h 730080"/>
              <a:gd name="connsiteX3" fmla="*/ 1506145 w 4472182"/>
              <a:gd name="connsiteY3" fmla="*/ 707011 h 730080"/>
              <a:gd name="connsiteX4" fmla="*/ 1851927 w 4472182"/>
              <a:gd name="connsiteY4" fmla="*/ 38501 h 730080"/>
              <a:gd name="connsiteX5" fmla="*/ 2182340 w 4472182"/>
              <a:gd name="connsiteY5" fmla="*/ 699327 h 730080"/>
              <a:gd name="connsiteX6" fmla="*/ 2489702 w 4472182"/>
              <a:gd name="connsiteY6" fmla="*/ 38501 h 730080"/>
              <a:gd name="connsiteX7" fmla="*/ 2812431 w 4472182"/>
              <a:gd name="connsiteY7" fmla="*/ 683959 h 730080"/>
              <a:gd name="connsiteX8" fmla="*/ 3058320 w 4472182"/>
              <a:gd name="connsiteY8" fmla="*/ 38501 h 730080"/>
              <a:gd name="connsiteX9" fmla="*/ 3396418 w 4472182"/>
              <a:gd name="connsiteY9" fmla="*/ 730064 h 730080"/>
              <a:gd name="connsiteX10" fmla="*/ 3603886 w 4472182"/>
              <a:gd name="connsiteY10" fmla="*/ 15448 h 730080"/>
              <a:gd name="connsiteX11" fmla="*/ 3803671 w 4472182"/>
              <a:gd name="connsiteY11" fmla="*/ 338178 h 730080"/>
              <a:gd name="connsiteX12" fmla="*/ 4472182 w 4472182"/>
              <a:gd name="connsiteY12" fmla="*/ 361230 h 730080"/>
              <a:gd name="connsiteX0" fmla="*/ 267 w 3873020"/>
              <a:gd name="connsiteY0" fmla="*/ 284390 h 730080"/>
              <a:gd name="connsiteX1" fmla="*/ 261524 w 3873020"/>
              <a:gd name="connsiteY1" fmla="*/ 660906 h 730080"/>
              <a:gd name="connsiteX2" fmla="*/ 522782 w 3873020"/>
              <a:gd name="connsiteY2" fmla="*/ 80 h 730080"/>
              <a:gd name="connsiteX3" fmla="*/ 906983 w 3873020"/>
              <a:gd name="connsiteY3" fmla="*/ 707011 h 730080"/>
              <a:gd name="connsiteX4" fmla="*/ 1252765 w 3873020"/>
              <a:gd name="connsiteY4" fmla="*/ 38501 h 730080"/>
              <a:gd name="connsiteX5" fmla="*/ 1583178 w 3873020"/>
              <a:gd name="connsiteY5" fmla="*/ 699327 h 730080"/>
              <a:gd name="connsiteX6" fmla="*/ 1890540 w 3873020"/>
              <a:gd name="connsiteY6" fmla="*/ 38501 h 730080"/>
              <a:gd name="connsiteX7" fmla="*/ 2213269 w 3873020"/>
              <a:gd name="connsiteY7" fmla="*/ 683959 h 730080"/>
              <a:gd name="connsiteX8" fmla="*/ 2459158 w 3873020"/>
              <a:gd name="connsiteY8" fmla="*/ 38501 h 730080"/>
              <a:gd name="connsiteX9" fmla="*/ 2797256 w 3873020"/>
              <a:gd name="connsiteY9" fmla="*/ 730064 h 730080"/>
              <a:gd name="connsiteX10" fmla="*/ 3004724 w 3873020"/>
              <a:gd name="connsiteY10" fmla="*/ 15448 h 730080"/>
              <a:gd name="connsiteX11" fmla="*/ 3204509 w 3873020"/>
              <a:gd name="connsiteY11" fmla="*/ 338178 h 730080"/>
              <a:gd name="connsiteX12" fmla="*/ 3873020 w 3873020"/>
              <a:gd name="connsiteY12" fmla="*/ 361230 h 730080"/>
              <a:gd name="connsiteX0" fmla="*/ 13545 w 3886298"/>
              <a:gd name="connsiteY0" fmla="*/ 284381 h 730071"/>
              <a:gd name="connsiteX1" fmla="*/ 21229 w 3886298"/>
              <a:gd name="connsiteY1" fmla="*/ 253645 h 730071"/>
              <a:gd name="connsiteX2" fmla="*/ 274802 w 3886298"/>
              <a:gd name="connsiteY2" fmla="*/ 660897 h 730071"/>
              <a:gd name="connsiteX3" fmla="*/ 536060 w 3886298"/>
              <a:gd name="connsiteY3" fmla="*/ 71 h 730071"/>
              <a:gd name="connsiteX4" fmla="*/ 920261 w 3886298"/>
              <a:gd name="connsiteY4" fmla="*/ 707002 h 730071"/>
              <a:gd name="connsiteX5" fmla="*/ 1266043 w 3886298"/>
              <a:gd name="connsiteY5" fmla="*/ 38492 h 730071"/>
              <a:gd name="connsiteX6" fmla="*/ 1596456 w 3886298"/>
              <a:gd name="connsiteY6" fmla="*/ 699318 h 730071"/>
              <a:gd name="connsiteX7" fmla="*/ 1903818 w 3886298"/>
              <a:gd name="connsiteY7" fmla="*/ 38492 h 730071"/>
              <a:gd name="connsiteX8" fmla="*/ 2226547 w 3886298"/>
              <a:gd name="connsiteY8" fmla="*/ 683950 h 730071"/>
              <a:gd name="connsiteX9" fmla="*/ 2472436 w 3886298"/>
              <a:gd name="connsiteY9" fmla="*/ 38492 h 730071"/>
              <a:gd name="connsiteX10" fmla="*/ 2810534 w 3886298"/>
              <a:gd name="connsiteY10" fmla="*/ 730055 h 730071"/>
              <a:gd name="connsiteX11" fmla="*/ 3018002 w 3886298"/>
              <a:gd name="connsiteY11" fmla="*/ 15439 h 730071"/>
              <a:gd name="connsiteX12" fmla="*/ 3217787 w 3886298"/>
              <a:gd name="connsiteY12" fmla="*/ 338169 h 730071"/>
              <a:gd name="connsiteX13" fmla="*/ 3886298 w 3886298"/>
              <a:gd name="connsiteY13" fmla="*/ 361221 h 730071"/>
              <a:gd name="connsiteX0" fmla="*/ 295878 w 4168631"/>
              <a:gd name="connsiteY0" fmla="*/ 284381 h 730071"/>
              <a:gd name="connsiteX1" fmla="*/ 3885 w 4168631"/>
              <a:gd name="connsiteY1" fmla="*/ 307434 h 730071"/>
              <a:gd name="connsiteX2" fmla="*/ 557135 w 4168631"/>
              <a:gd name="connsiteY2" fmla="*/ 660897 h 730071"/>
              <a:gd name="connsiteX3" fmla="*/ 818393 w 4168631"/>
              <a:gd name="connsiteY3" fmla="*/ 71 h 730071"/>
              <a:gd name="connsiteX4" fmla="*/ 1202594 w 4168631"/>
              <a:gd name="connsiteY4" fmla="*/ 707002 h 730071"/>
              <a:gd name="connsiteX5" fmla="*/ 1548376 w 4168631"/>
              <a:gd name="connsiteY5" fmla="*/ 38492 h 730071"/>
              <a:gd name="connsiteX6" fmla="*/ 1878789 w 4168631"/>
              <a:gd name="connsiteY6" fmla="*/ 699318 h 730071"/>
              <a:gd name="connsiteX7" fmla="*/ 2186151 w 4168631"/>
              <a:gd name="connsiteY7" fmla="*/ 38492 h 730071"/>
              <a:gd name="connsiteX8" fmla="*/ 2508880 w 4168631"/>
              <a:gd name="connsiteY8" fmla="*/ 683950 h 730071"/>
              <a:gd name="connsiteX9" fmla="*/ 2754769 w 4168631"/>
              <a:gd name="connsiteY9" fmla="*/ 38492 h 730071"/>
              <a:gd name="connsiteX10" fmla="*/ 3092867 w 4168631"/>
              <a:gd name="connsiteY10" fmla="*/ 730055 h 730071"/>
              <a:gd name="connsiteX11" fmla="*/ 3300335 w 4168631"/>
              <a:gd name="connsiteY11" fmla="*/ 15439 h 730071"/>
              <a:gd name="connsiteX12" fmla="*/ 3500120 w 4168631"/>
              <a:gd name="connsiteY12" fmla="*/ 338169 h 730071"/>
              <a:gd name="connsiteX13" fmla="*/ 4168631 w 4168631"/>
              <a:gd name="connsiteY13" fmla="*/ 361221 h 730071"/>
              <a:gd name="connsiteX0" fmla="*/ 0 w 4579684"/>
              <a:gd name="connsiteY0" fmla="*/ 353538 h 730071"/>
              <a:gd name="connsiteX1" fmla="*/ 414938 w 4579684"/>
              <a:gd name="connsiteY1" fmla="*/ 307434 h 730071"/>
              <a:gd name="connsiteX2" fmla="*/ 968188 w 4579684"/>
              <a:gd name="connsiteY2" fmla="*/ 660897 h 730071"/>
              <a:gd name="connsiteX3" fmla="*/ 1229446 w 4579684"/>
              <a:gd name="connsiteY3" fmla="*/ 71 h 730071"/>
              <a:gd name="connsiteX4" fmla="*/ 1613647 w 4579684"/>
              <a:gd name="connsiteY4" fmla="*/ 707002 h 730071"/>
              <a:gd name="connsiteX5" fmla="*/ 1959429 w 4579684"/>
              <a:gd name="connsiteY5" fmla="*/ 38492 h 730071"/>
              <a:gd name="connsiteX6" fmla="*/ 2289842 w 4579684"/>
              <a:gd name="connsiteY6" fmla="*/ 699318 h 730071"/>
              <a:gd name="connsiteX7" fmla="*/ 2597204 w 4579684"/>
              <a:gd name="connsiteY7" fmla="*/ 38492 h 730071"/>
              <a:gd name="connsiteX8" fmla="*/ 2919933 w 4579684"/>
              <a:gd name="connsiteY8" fmla="*/ 683950 h 730071"/>
              <a:gd name="connsiteX9" fmla="*/ 3165822 w 4579684"/>
              <a:gd name="connsiteY9" fmla="*/ 38492 h 730071"/>
              <a:gd name="connsiteX10" fmla="*/ 3503920 w 4579684"/>
              <a:gd name="connsiteY10" fmla="*/ 730055 h 730071"/>
              <a:gd name="connsiteX11" fmla="*/ 3711388 w 4579684"/>
              <a:gd name="connsiteY11" fmla="*/ 15439 h 730071"/>
              <a:gd name="connsiteX12" fmla="*/ 3911173 w 4579684"/>
              <a:gd name="connsiteY12" fmla="*/ 338169 h 730071"/>
              <a:gd name="connsiteX13" fmla="*/ 4579684 w 4579684"/>
              <a:gd name="connsiteY13" fmla="*/ 361221 h 730071"/>
              <a:gd name="connsiteX0" fmla="*/ 0 w 4579684"/>
              <a:gd name="connsiteY0" fmla="*/ 353538 h 730071"/>
              <a:gd name="connsiteX1" fmla="*/ 845244 w 4579684"/>
              <a:gd name="connsiteY1" fmla="*/ 353538 h 730071"/>
              <a:gd name="connsiteX2" fmla="*/ 968188 w 4579684"/>
              <a:gd name="connsiteY2" fmla="*/ 660897 h 730071"/>
              <a:gd name="connsiteX3" fmla="*/ 1229446 w 4579684"/>
              <a:gd name="connsiteY3" fmla="*/ 71 h 730071"/>
              <a:gd name="connsiteX4" fmla="*/ 1613647 w 4579684"/>
              <a:gd name="connsiteY4" fmla="*/ 707002 h 730071"/>
              <a:gd name="connsiteX5" fmla="*/ 1959429 w 4579684"/>
              <a:gd name="connsiteY5" fmla="*/ 38492 h 730071"/>
              <a:gd name="connsiteX6" fmla="*/ 2289842 w 4579684"/>
              <a:gd name="connsiteY6" fmla="*/ 699318 h 730071"/>
              <a:gd name="connsiteX7" fmla="*/ 2597204 w 4579684"/>
              <a:gd name="connsiteY7" fmla="*/ 38492 h 730071"/>
              <a:gd name="connsiteX8" fmla="*/ 2919933 w 4579684"/>
              <a:gd name="connsiteY8" fmla="*/ 683950 h 730071"/>
              <a:gd name="connsiteX9" fmla="*/ 3165822 w 4579684"/>
              <a:gd name="connsiteY9" fmla="*/ 38492 h 730071"/>
              <a:gd name="connsiteX10" fmla="*/ 3503920 w 4579684"/>
              <a:gd name="connsiteY10" fmla="*/ 730055 h 730071"/>
              <a:gd name="connsiteX11" fmla="*/ 3711388 w 4579684"/>
              <a:gd name="connsiteY11" fmla="*/ 15439 h 730071"/>
              <a:gd name="connsiteX12" fmla="*/ 3911173 w 4579684"/>
              <a:gd name="connsiteY12" fmla="*/ 338169 h 730071"/>
              <a:gd name="connsiteX13" fmla="*/ 4579684 w 4579684"/>
              <a:gd name="connsiteY13" fmla="*/ 361221 h 730071"/>
              <a:gd name="connsiteX0" fmla="*/ 0 w 4218534"/>
              <a:gd name="connsiteY0" fmla="*/ 345854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218534"/>
              <a:gd name="connsiteY0" fmla="*/ 345854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218534"/>
              <a:gd name="connsiteY0" fmla="*/ 345854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218534"/>
              <a:gd name="connsiteY0" fmla="*/ 322802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318427"/>
              <a:gd name="connsiteY0" fmla="*/ 330486 h 730071"/>
              <a:gd name="connsiteX1" fmla="*/ 583987 w 4318427"/>
              <a:gd name="connsiteY1" fmla="*/ 353538 h 730071"/>
              <a:gd name="connsiteX2" fmla="*/ 706931 w 4318427"/>
              <a:gd name="connsiteY2" fmla="*/ 660897 h 730071"/>
              <a:gd name="connsiteX3" fmla="*/ 968189 w 4318427"/>
              <a:gd name="connsiteY3" fmla="*/ 71 h 730071"/>
              <a:gd name="connsiteX4" fmla="*/ 1352390 w 4318427"/>
              <a:gd name="connsiteY4" fmla="*/ 707002 h 730071"/>
              <a:gd name="connsiteX5" fmla="*/ 1698172 w 4318427"/>
              <a:gd name="connsiteY5" fmla="*/ 38492 h 730071"/>
              <a:gd name="connsiteX6" fmla="*/ 2028585 w 4318427"/>
              <a:gd name="connsiteY6" fmla="*/ 699318 h 730071"/>
              <a:gd name="connsiteX7" fmla="*/ 2335947 w 4318427"/>
              <a:gd name="connsiteY7" fmla="*/ 38492 h 730071"/>
              <a:gd name="connsiteX8" fmla="*/ 2658676 w 4318427"/>
              <a:gd name="connsiteY8" fmla="*/ 683950 h 730071"/>
              <a:gd name="connsiteX9" fmla="*/ 2904565 w 4318427"/>
              <a:gd name="connsiteY9" fmla="*/ 38492 h 730071"/>
              <a:gd name="connsiteX10" fmla="*/ 3242663 w 4318427"/>
              <a:gd name="connsiteY10" fmla="*/ 730055 h 730071"/>
              <a:gd name="connsiteX11" fmla="*/ 3450131 w 4318427"/>
              <a:gd name="connsiteY11" fmla="*/ 15439 h 730071"/>
              <a:gd name="connsiteX12" fmla="*/ 3649916 w 4318427"/>
              <a:gd name="connsiteY12" fmla="*/ 338169 h 730071"/>
              <a:gd name="connsiteX13" fmla="*/ 4318427 w 4318427"/>
              <a:gd name="connsiteY13" fmla="*/ 361221 h 73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18427" h="730071">
                <a:moveTo>
                  <a:pt x="0" y="330486"/>
                </a:moveTo>
                <a:cubicBezTo>
                  <a:pt x="1281" y="325363"/>
                  <a:pt x="466165" y="298470"/>
                  <a:pt x="583987" y="353538"/>
                </a:cubicBezTo>
                <a:cubicBezTo>
                  <a:pt x="701809" y="408607"/>
                  <a:pt x="621126" y="703159"/>
                  <a:pt x="706931" y="660897"/>
                </a:cubicBezTo>
                <a:cubicBezTo>
                  <a:pt x="792736" y="618635"/>
                  <a:pt x="860613" y="-7613"/>
                  <a:pt x="968189" y="71"/>
                </a:cubicBezTo>
                <a:cubicBezTo>
                  <a:pt x="1075766" y="7755"/>
                  <a:pt x="1230726" y="700599"/>
                  <a:pt x="1352390" y="707002"/>
                </a:cubicBezTo>
                <a:cubicBezTo>
                  <a:pt x="1474054" y="713405"/>
                  <a:pt x="1585473" y="39773"/>
                  <a:pt x="1698172" y="38492"/>
                </a:cubicBezTo>
                <a:cubicBezTo>
                  <a:pt x="1810871" y="37211"/>
                  <a:pt x="1922289" y="699318"/>
                  <a:pt x="2028585" y="699318"/>
                </a:cubicBezTo>
                <a:cubicBezTo>
                  <a:pt x="2134881" y="699318"/>
                  <a:pt x="2230932" y="41053"/>
                  <a:pt x="2335947" y="38492"/>
                </a:cubicBezTo>
                <a:cubicBezTo>
                  <a:pt x="2440962" y="35931"/>
                  <a:pt x="2563906" y="683950"/>
                  <a:pt x="2658676" y="683950"/>
                </a:cubicBezTo>
                <a:cubicBezTo>
                  <a:pt x="2753446" y="683950"/>
                  <a:pt x="2807234" y="30808"/>
                  <a:pt x="2904565" y="38492"/>
                </a:cubicBezTo>
                <a:cubicBezTo>
                  <a:pt x="3001896" y="46176"/>
                  <a:pt x="3151736" y="733897"/>
                  <a:pt x="3242663" y="730055"/>
                </a:cubicBezTo>
                <a:cubicBezTo>
                  <a:pt x="3333590" y="726213"/>
                  <a:pt x="3382256" y="80753"/>
                  <a:pt x="3450131" y="15439"/>
                </a:cubicBezTo>
                <a:cubicBezTo>
                  <a:pt x="3518006" y="-49875"/>
                  <a:pt x="3505200" y="280539"/>
                  <a:pt x="3649916" y="338169"/>
                </a:cubicBezTo>
                <a:cubicBezTo>
                  <a:pt x="3794632" y="395799"/>
                  <a:pt x="4056529" y="378510"/>
                  <a:pt x="4318427" y="3612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A18B334-3C7B-4BBF-B290-BEA11255CD47}"/>
                  </a:ext>
                </a:extLst>
              </p:cNvPr>
              <p:cNvSpPr txBox="1"/>
              <p:nvPr/>
            </p:nvSpPr>
            <p:spPr>
              <a:xfrm>
                <a:off x="2285115" y="4258669"/>
                <a:ext cx="12925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e>
                      </m:d>
                    </m:oMath>
                  </m:oMathPara>
                </a14:m>
                <a:endParaRPr lang="en-US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A18B334-3C7B-4BBF-B290-BEA11255C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115" y="4258669"/>
                <a:ext cx="129259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8FD74B-D627-4CCD-951B-6569DF6DE2B9}"/>
                  </a:ext>
                </a:extLst>
              </p:cNvPr>
              <p:cNvSpPr txBox="1"/>
              <p:nvPr/>
            </p:nvSpPr>
            <p:spPr>
              <a:xfrm>
                <a:off x="1917312" y="4602015"/>
                <a:ext cx="403382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0.1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8FD74B-D627-4CCD-951B-6569DF6DE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12" y="4602015"/>
                <a:ext cx="403382" cy="401970"/>
              </a:xfrm>
              <a:prstGeom prst="rect">
                <a:avLst/>
              </a:prstGeom>
              <a:blipFill>
                <a:blip r:embed="rId6"/>
                <a:stretch>
                  <a:fillRect r="-87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AE656D-7094-469F-86AC-D8DDE1FC40DE}"/>
                  </a:ext>
                </a:extLst>
              </p:cNvPr>
              <p:cNvSpPr txBox="1"/>
              <p:nvPr/>
            </p:nvSpPr>
            <p:spPr>
              <a:xfrm>
                <a:off x="9130666" y="3475819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AE656D-7094-469F-86AC-D8DDE1FC4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666" y="3475819"/>
                <a:ext cx="61747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FE8AB8D-0AEB-4B27-AFAB-D8114D00C70C}"/>
                  </a:ext>
                </a:extLst>
              </p:cNvPr>
              <p:cNvSpPr txBox="1"/>
              <p:nvPr/>
            </p:nvSpPr>
            <p:spPr>
              <a:xfrm>
                <a:off x="9130665" y="2413383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FE8AB8D-0AEB-4B27-AFAB-D8114D00C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665" y="2413383"/>
                <a:ext cx="61747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9C84FC-1838-40ED-A6E3-B7E8C3BA003C}"/>
                  </a:ext>
                </a:extLst>
              </p:cNvPr>
              <p:cNvSpPr txBox="1"/>
              <p:nvPr/>
            </p:nvSpPr>
            <p:spPr>
              <a:xfrm>
                <a:off x="9130665" y="1283977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9C84FC-1838-40ED-A6E3-B7E8C3BA0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665" y="1283977"/>
                <a:ext cx="61747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519B51E-62C8-4295-B55D-111FD686BDDE}"/>
                  </a:ext>
                </a:extLst>
              </p:cNvPr>
              <p:cNvSpPr txBox="1"/>
              <p:nvPr/>
            </p:nvSpPr>
            <p:spPr>
              <a:xfrm>
                <a:off x="10318793" y="1255364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519B51E-62C8-4295-B55D-111FD686B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793" y="1255364"/>
                <a:ext cx="61747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B622B43-2FEC-4A44-8588-579BD7D8BA5A}"/>
                  </a:ext>
                </a:extLst>
              </p:cNvPr>
              <p:cNvSpPr txBox="1"/>
              <p:nvPr/>
            </p:nvSpPr>
            <p:spPr>
              <a:xfrm>
                <a:off x="10298638" y="2393955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B622B43-2FEC-4A44-8588-579BD7D8B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38" y="2393955"/>
                <a:ext cx="617477" cy="369332"/>
              </a:xfrm>
              <a:prstGeom prst="rect">
                <a:avLst/>
              </a:prstGeom>
              <a:blipFill>
                <a:blip r:embed="rId11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302C3E5-2555-4234-9B89-59BF80A32597}"/>
                  </a:ext>
                </a:extLst>
              </p:cNvPr>
              <p:cNvSpPr txBox="1"/>
              <p:nvPr/>
            </p:nvSpPr>
            <p:spPr>
              <a:xfrm>
                <a:off x="10318793" y="3508830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302C3E5-2555-4234-9B89-59BF80A32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793" y="3508830"/>
                <a:ext cx="61747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8ACB8D4-EDBE-4B31-A64F-ABE1135B9ADF}"/>
                  </a:ext>
                </a:extLst>
              </p:cNvPr>
              <p:cNvSpPr txBox="1"/>
              <p:nvPr/>
            </p:nvSpPr>
            <p:spPr>
              <a:xfrm>
                <a:off x="11448937" y="3475819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8ACB8D4-EDBE-4B31-A64F-ABE1135B9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8937" y="3475819"/>
                <a:ext cx="61747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366EDED-1664-4EE2-9269-58FD94E28F9B}"/>
                  </a:ext>
                </a:extLst>
              </p:cNvPr>
              <p:cNvSpPr txBox="1"/>
              <p:nvPr/>
            </p:nvSpPr>
            <p:spPr>
              <a:xfrm>
                <a:off x="11448936" y="2393955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366EDED-1664-4EE2-9269-58FD94E28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8936" y="2393955"/>
                <a:ext cx="61747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722233-8D92-4786-955B-71D06962EA27}"/>
                  </a:ext>
                </a:extLst>
              </p:cNvPr>
              <p:cNvSpPr txBox="1"/>
              <p:nvPr/>
            </p:nvSpPr>
            <p:spPr>
              <a:xfrm>
                <a:off x="11407841" y="1283977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722233-8D92-4786-955B-71D06962E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7841" y="1283977"/>
                <a:ext cx="61747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E6AD556-E923-4F53-8770-9270EDAB2D6B}"/>
                  </a:ext>
                </a:extLst>
              </p:cNvPr>
              <p:cNvSpPr txBox="1"/>
              <p:nvPr/>
            </p:nvSpPr>
            <p:spPr>
              <a:xfrm>
                <a:off x="4632208" y="4256207"/>
                <a:ext cx="1733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11,1.01</m:t>
                          </m:r>
                        </m:e>
                      </m:d>
                    </m:oMath>
                  </m:oMathPara>
                </a14:m>
                <a:endParaRPr lang="en-US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E6AD556-E923-4F53-8770-9270EDAB2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208" y="4256207"/>
                <a:ext cx="1733936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C3CEABA-1A0F-4411-A7F4-F8F904983D40}"/>
              </a:ext>
            </a:extLst>
          </p:cNvPr>
          <p:cNvCxnSpPr>
            <a:cxnSpLocks/>
          </p:cNvCxnSpPr>
          <p:nvPr/>
        </p:nvCxnSpPr>
        <p:spPr>
          <a:xfrm flipV="1">
            <a:off x="3558666" y="4493817"/>
            <a:ext cx="1054495" cy="246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7A738A1-4AD5-481F-B34A-40A5FFE00FE9}"/>
                  </a:ext>
                </a:extLst>
              </p:cNvPr>
              <p:cNvSpPr txBox="1"/>
              <p:nvPr/>
            </p:nvSpPr>
            <p:spPr>
              <a:xfrm>
                <a:off x="3434970" y="3736644"/>
                <a:ext cx="1355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=1?</m:t>
                      </m:r>
                    </m:oMath>
                  </m:oMathPara>
                </a14:m>
                <a:endParaRPr lang="en-US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+=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i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7A738A1-4AD5-481F-B34A-40A5FFE00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970" y="3736644"/>
                <a:ext cx="1355741" cy="646331"/>
              </a:xfrm>
              <a:prstGeom prst="rect">
                <a:avLst/>
              </a:prstGeom>
              <a:blipFill>
                <a:blip r:embed="rId17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C8038ED-F3B0-4CC2-9292-C1AF288A84EB}"/>
              </a:ext>
            </a:extLst>
          </p:cNvPr>
          <p:cNvCxnSpPr>
            <a:cxnSpLocks/>
          </p:cNvCxnSpPr>
          <p:nvPr/>
        </p:nvCxnSpPr>
        <p:spPr>
          <a:xfrm flipV="1">
            <a:off x="8450992" y="3619343"/>
            <a:ext cx="140773" cy="138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A69677A-B807-42EB-93DC-DEA8B883CE9D}"/>
              </a:ext>
            </a:extLst>
          </p:cNvPr>
          <p:cNvCxnSpPr>
            <a:cxnSpLocks/>
          </p:cNvCxnSpPr>
          <p:nvPr/>
        </p:nvCxnSpPr>
        <p:spPr>
          <a:xfrm flipV="1">
            <a:off x="8591765" y="2514361"/>
            <a:ext cx="0" cy="1022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B43AAB8-AC91-4E46-9C64-B40198E33912}"/>
              </a:ext>
            </a:extLst>
          </p:cNvPr>
          <p:cNvCxnSpPr>
            <a:cxnSpLocks/>
          </p:cNvCxnSpPr>
          <p:nvPr/>
        </p:nvCxnSpPr>
        <p:spPr>
          <a:xfrm flipV="1">
            <a:off x="8644966" y="2151878"/>
            <a:ext cx="937024" cy="279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D093F47-7B66-436B-9720-F4E8A8E4D2C5}"/>
              </a:ext>
            </a:extLst>
          </p:cNvPr>
          <p:cNvCxnSpPr>
            <a:cxnSpLocks/>
          </p:cNvCxnSpPr>
          <p:nvPr/>
        </p:nvCxnSpPr>
        <p:spPr>
          <a:xfrm>
            <a:off x="9656309" y="2163597"/>
            <a:ext cx="340504" cy="3084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8B67BE1-2F7E-4BA7-AB1F-01750AA951F0}"/>
              </a:ext>
            </a:extLst>
          </p:cNvPr>
          <p:cNvCxnSpPr>
            <a:cxnSpLocks/>
          </p:cNvCxnSpPr>
          <p:nvPr/>
        </p:nvCxnSpPr>
        <p:spPr>
          <a:xfrm flipH="1">
            <a:off x="9581990" y="2513862"/>
            <a:ext cx="407911" cy="468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D0203415-D4C7-4617-8A42-80E8FC0C3875}"/>
              </a:ext>
            </a:extLst>
          </p:cNvPr>
          <p:cNvSpPr/>
          <p:nvPr/>
        </p:nvSpPr>
        <p:spPr>
          <a:xfrm rot="5400000">
            <a:off x="5094114" y="4839383"/>
            <a:ext cx="537995" cy="78709"/>
          </a:xfrm>
          <a:custGeom>
            <a:avLst/>
            <a:gdLst>
              <a:gd name="connsiteX0" fmla="*/ 0 w 3749808"/>
              <a:gd name="connsiteY0" fmla="*/ 691577 h 730014"/>
              <a:gd name="connsiteX1" fmla="*/ 399570 w 3749808"/>
              <a:gd name="connsiteY1" fmla="*/ 14 h 730014"/>
              <a:gd name="connsiteX2" fmla="*/ 783771 w 3749808"/>
              <a:gd name="connsiteY2" fmla="*/ 706945 h 730014"/>
              <a:gd name="connsiteX3" fmla="*/ 1129553 w 3749808"/>
              <a:gd name="connsiteY3" fmla="*/ 38435 h 730014"/>
              <a:gd name="connsiteX4" fmla="*/ 1459966 w 3749808"/>
              <a:gd name="connsiteY4" fmla="*/ 699261 h 730014"/>
              <a:gd name="connsiteX5" fmla="*/ 1767328 w 3749808"/>
              <a:gd name="connsiteY5" fmla="*/ 38435 h 730014"/>
              <a:gd name="connsiteX6" fmla="*/ 2090057 w 3749808"/>
              <a:gd name="connsiteY6" fmla="*/ 683893 h 730014"/>
              <a:gd name="connsiteX7" fmla="*/ 2335946 w 3749808"/>
              <a:gd name="connsiteY7" fmla="*/ 38435 h 730014"/>
              <a:gd name="connsiteX8" fmla="*/ 2674044 w 3749808"/>
              <a:gd name="connsiteY8" fmla="*/ 729998 h 730014"/>
              <a:gd name="connsiteX9" fmla="*/ 2881512 w 3749808"/>
              <a:gd name="connsiteY9" fmla="*/ 15382 h 730014"/>
              <a:gd name="connsiteX10" fmla="*/ 3081297 w 3749808"/>
              <a:gd name="connsiteY10" fmla="*/ 338112 h 730014"/>
              <a:gd name="connsiteX11" fmla="*/ 3749808 w 3749808"/>
              <a:gd name="connsiteY11" fmla="*/ 361164 h 730014"/>
              <a:gd name="connsiteX0" fmla="*/ 0 w 3649916"/>
              <a:gd name="connsiteY0" fmla="*/ 691577 h 730014"/>
              <a:gd name="connsiteX1" fmla="*/ 299678 w 3649916"/>
              <a:gd name="connsiteY1" fmla="*/ 14 h 730014"/>
              <a:gd name="connsiteX2" fmla="*/ 683879 w 3649916"/>
              <a:gd name="connsiteY2" fmla="*/ 706945 h 730014"/>
              <a:gd name="connsiteX3" fmla="*/ 1029661 w 3649916"/>
              <a:gd name="connsiteY3" fmla="*/ 38435 h 730014"/>
              <a:gd name="connsiteX4" fmla="*/ 1360074 w 3649916"/>
              <a:gd name="connsiteY4" fmla="*/ 699261 h 730014"/>
              <a:gd name="connsiteX5" fmla="*/ 1667436 w 3649916"/>
              <a:gd name="connsiteY5" fmla="*/ 38435 h 730014"/>
              <a:gd name="connsiteX6" fmla="*/ 1990165 w 3649916"/>
              <a:gd name="connsiteY6" fmla="*/ 683893 h 730014"/>
              <a:gd name="connsiteX7" fmla="*/ 2236054 w 3649916"/>
              <a:gd name="connsiteY7" fmla="*/ 38435 h 730014"/>
              <a:gd name="connsiteX8" fmla="*/ 2574152 w 3649916"/>
              <a:gd name="connsiteY8" fmla="*/ 729998 h 730014"/>
              <a:gd name="connsiteX9" fmla="*/ 2781620 w 3649916"/>
              <a:gd name="connsiteY9" fmla="*/ 15382 h 730014"/>
              <a:gd name="connsiteX10" fmla="*/ 2981405 w 3649916"/>
              <a:gd name="connsiteY10" fmla="*/ 338112 h 730014"/>
              <a:gd name="connsiteX11" fmla="*/ 3649916 w 3649916"/>
              <a:gd name="connsiteY11" fmla="*/ 361164 h 730014"/>
              <a:gd name="connsiteX0" fmla="*/ 68246 w 3718162"/>
              <a:gd name="connsiteY0" fmla="*/ 691582 h 736892"/>
              <a:gd name="connsiteX1" fmla="*/ 14458 w 3718162"/>
              <a:gd name="connsiteY1" fmla="*/ 683898 h 736892"/>
              <a:gd name="connsiteX2" fmla="*/ 367924 w 3718162"/>
              <a:gd name="connsiteY2" fmla="*/ 19 h 736892"/>
              <a:gd name="connsiteX3" fmla="*/ 752125 w 3718162"/>
              <a:gd name="connsiteY3" fmla="*/ 706950 h 736892"/>
              <a:gd name="connsiteX4" fmla="*/ 1097907 w 3718162"/>
              <a:gd name="connsiteY4" fmla="*/ 38440 h 736892"/>
              <a:gd name="connsiteX5" fmla="*/ 1428320 w 3718162"/>
              <a:gd name="connsiteY5" fmla="*/ 699266 h 736892"/>
              <a:gd name="connsiteX6" fmla="*/ 1735682 w 3718162"/>
              <a:gd name="connsiteY6" fmla="*/ 38440 h 736892"/>
              <a:gd name="connsiteX7" fmla="*/ 2058411 w 3718162"/>
              <a:gd name="connsiteY7" fmla="*/ 683898 h 736892"/>
              <a:gd name="connsiteX8" fmla="*/ 2304300 w 3718162"/>
              <a:gd name="connsiteY8" fmla="*/ 38440 h 736892"/>
              <a:gd name="connsiteX9" fmla="*/ 2642398 w 3718162"/>
              <a:gd name="connsiteY9" fmla="*/ 730003 h 736892"/>
              <a:gd name="connsiteX10" fmla="*/ 2849866 w 3718162"/>
              <a:gd name="connsiteY10" fmla="*/ 15387 h 736892"/>
              <a:gd name="connsiteX11" fmla="*/ 3049651 w 3718162"/>
              <a:gd name="connsiteY11" fmla="*/ 338117 h 736892"/>
              <a:gd name="connsiteX12" fmla="*/ 3718162 w 3718162"/>
              <a:gd name="connsiteY12" fmla="*/ 361169 h 736892"/>
              <a:gd name="connsiteX0" fmla="*/ 472169 w 4122085"/>
              <a:gd name="connsiteY0" fmla="*/ 703619 h 742056"/>
              <a:gd name="connsiteX1" fmla="*/ 3443 w 4122085"/>
              <a:gd name="connsiteY1" fmla="*/ 304049 h 742056"/>
              <a:gd name="connsiteX2" fmla="*/ 771847 w 4122085"/>
              <a:gd name="connsiteY2" fmla="*/ 12056 h 742056"/>
              <a:gd name="connsiteX3" fmla="*/ 1156048 w 4122085"/>
              <a:gd name="connsiteY3" fmla="*/ 718987 h 742056"/>
              <a:gd name="connsiteX4" fmla="*/ 1501830 w 4122085"/>
              <a:gd name="connsiteY4" fmla="*/ 50477 h 742056"/>
              <a:gd name="connsiteX5" fmla="*/ 1832243 w 4122085"/>
              <a:gd name="connsiteY5" fmla="*/ 711303 h 742056"/>
              <a:gd name="connsiteX6" fmla="*/ 2139605 w 4122085"/>
              <a:gd name="connsiteY6" fmla="*/ 50477 h 742056"/>
              <a:gd name="connsiteX7" fmla="*/ 2462334 w 4122085"/>
              <a:gd name="connsiteY7" fmla="*/ 695935 h 742056"/>
              <a:gd name="connsiteX8" fmla="*/ 2708223 w 4122085"/>
              <a:gd name="connsiteY8" fmla="*/ 50477 h 742056"/>
              <a:gd name="connsiteX9" fmla="*/ 3046321 w 4122085"/>
              <a:gd name="connsiteY9" fmla="*/ 742040 h 742056"/>
              <a:gd name="connsiteX10" fmla="*/ 3253789 w 4122085"/>
              <a:gd name="connsiteY10" fmla="*/ 27424 h 742056"/>
              <a:gd name="connsiteX11" fmla="*/ 3453574 w 4122085"/>
              <a:gd name="connsiteY11" fmla="*/ 350154 h 742056"/>
              <a:gd name="connsiteX12" fmla="*/ 4122085 w 4122085"/>
              <a:gd name="connsiteY12" fmla="*/ 373206 h 742056"/>
              <a:gd name="connsiteX0" fmla="*/ 189 w 4472297"/>
              <a:gd name="connsiteY0" fmla="*/ 588359 h 742056"/>
              <a:gd name="connsiteX1" fmla="*/ 353655 w 4472297"/>
              <a:gd name="connsiteY1" fmla="*/ 304049 h 742056"/>
              <a:gd name="connsiteX2" fmla="*/ 1122059 w 4472297"/>
              <a:gd name="connsiteY2" fmla="*/ 12056 h 742056"/>
              <a:gd name="connsiteX3" fmla="*/ 1506260 w 4472297"/>
              <a:gd name="connsiteY3" fmla="*/ 718987 h 742056"/>
              <a:gd name="connsiteX4" fmla="*/ 1852042 w 4472297"/>
              <a:gd name="connsiteY4" fmla="*/ 50477 h 742056"/>
              <a:gd name="connsiteX5" fmla="*/ 2182455 w 4472297"/>
              <a:gd name="connsiteY5" fmla="*/ 711303 h 742056"/>
              <a:gd name="connsiteX6" fmla="*/ 2489817 w 4472297"/>
              <a:gd name="connsiteY6" fmla="*/ 50477 h 742056"/>
              <a:gd name="connsiteX7" fmla="*/ 2812546 w 4472297"/>
              <a:gd name="connsiteY7" fmla="*/ 695935 h 742056"/>
              <a:gd name="connsiteX8" fmla="*/ 3058435 w 4472297"/>
              <a:gd name="connsiteY8" fmla="*/ 50477 h 742056"/>
              <a:gd name="connsiteX9" fmla="*/ 3396533 w 4472297"/>
              <a:gd name="connsiteY9" fmla="*/ 742040 h 742056"/>
              <a:gd name="connsiteX10" fmla="*/ 3604001 w 4472297"/>
              <a:gd name="connsiteY10" fmla="*/ 27424 h 742056"/>
              <a:gd name="connsiteX11" fmla="*/ 3803786 w 4472297"/>
              <a:gd name="connsiteY11" fmla="*/ 350154 h 742056"/>
              <a:gd name="connsiteX12" fmla="*/ 4472297 w 4472297"/>
              <a:gd name="connsiteY12" fmla="*/ 373206 h 742056"/>
              <a:gd name="connsiteX0" fmla="*/ 74 w 4472182"/>
              <a:gd name="connsiteY0" fmla="*/ 576383 h 730080"/>
              <a:gd name="connsiteX1" fmla="*/ 860686 w 4472182"/>
              <a:gd name="connsiteY1" fmla="*/ 660906 h 730080"/>
              <a:gd name="connsiteX2" fmla="*/ 1121944 w 4472182"/>
              <a:gd name="connsiteY2" fmla="*/ 80 h 730080"/>
              <a:gd name="connsiteX3" fmla="*/ 1506145 w 4472182"/>
              <a:gd name="connsiteY3" fmla="*/ 707011 h 730080"/>
              <a:gd name="connsiteX4" fmla="*/ 1851927 w 4472182"/>
              <a:gd name="connsiteY4" fmla="*/ 38501 h 730080"/>
              <a:gd name="connsiteX5" fmla="*/ 2182340 w 4472182"/>
              <a:gd name="connsiteY5" fmla="*/ 699327 h 730080"/>
              <a:gd name="connsiteX6" fmla="*/ 2489702 w 4472182"/>
              <a:gd name="connsiteY6" fmla="*/ 38501 h 730080"/>
              <a:gd name="connsiteX7" fmla="*/ 2812431 w 4472182"/>
              <a:gd name="connsiteY7" fmla="*/ 683959 h 730080"/>
              <a:gd name="connsiteX8" fmla="*/ 3058320 w 4472182"/>
              <a:gd name="connsiteY8" fmla="*/ 38501 h 730080"/>
              <a:gd name="connsiteX9" fmla="*/ 3396418 w 4472182"/>
              <a:gd name="connsiteY9" fmla="*/ 730064 h 730080"/>
              <a:gd name="connsiteX10" fmla="*/ 3603886 w 4472182"/>
              <a:gd name="connsiteY10" fmla="*/ 15448 h 730080"/>
              <a:gd name="connsiteX11" fmla="*/ 3803671 w 4472182"/>
              <a:gd name="connsiteY11" fmla="*/ 338178 h 730080"/>
              <a:gd name="connsiteX12" fmla="*/ 4472182 w 4472182"/>
              <a:gd name="connsiteY12" fmla="*/ 361230 h 730080"/>
              <a:gd name="connsiteX0" fmla="*/ 267 w 3873020"/>
              <a:gd name="connsiteY0" fmla="*/ 284390 h 730080"/>
              <a:gd name="connsiteX1" fmla="*/ 261524 w 3873020"/>
              <a:gd name="connsiteY1" fmla="*/ 660906 h 730080"/>
              <a:gd name="connsiteX2" fmla="*/ 522782 w 3873020"/>
              <a:gd name="connsiteY2" fmla="*/ 80 h 730080"/>
              <a:gd name="connsiteX3" fmla="*/ 906983 w 3873020"/>
              <a:gd name="connsiteY3" fmla="*/ 707011 h 730080"/>
              <a:gd name="connsiteX4" fmla="*/ 1252765 w 3873020"/>
              <a:gd name="connsiteY4" fmla="*/ 38501 h 730080"/>
              <a:gd name="connsiteX5" fmla="*/ 1583178 w 3873020"/>
              <a:gd name="connsiteY5" fmla="*/ 699327 h 730080"/>
              <a:gd name="connsiteX6" fmla="*/ 1890540 w 3873020"/>
              <a:gd name="connsiteY6" fmla="*/ 38501 h 730080"/>
              <a:gd name="connsiteX7" fmla="*/ 2213269 w 3873020"/>
              <a:gd name="connsiteY7" fmla="*/ 683959 h 730080"/>
              <a:gd name="connsiteX8" fmla="*/ 2459158 w 3873020"/>
              <a:gd name="connsiteY8" fmla="*/ 38501 h 730080"/>
              <a:gd name="connsiteX9" fmla="*/ 2797256 w 3873020"/>
              <a:gd name="connsiteY9" fmla="*/ 730064 h 730080"/>
              <a:gd name="connsiteX10" fmla="*/ 3004724 w 3873020"/>
              <a:gd name="connsiteY10" fmla="*/ 15448 h 730080"/>
              <a:gd name="connsiteX11" fmla="*/ 3204509 w 3873020"/>
              <a:gd name="connsiteY11" fmla="*/ 338178 h 730080"/>
              <a:gd name="connsiteX12" fmla="*/ 3873020 w 3873020"/>
              <a:gd name="connsiteY12" fmla="*/ 361230 h 730080"/>
              <a:gd name="connsiteX0" fmla="*/ 13545 w 3886298"/>
              <a:gd name="connsiteY0" fmla="*/ 284381 h 730071"/>
              <a:gd name="connsiteX1" fmla="*/ 21229 w 3886298"/>
              <a:gd name="connsiteY1" fmla="*/ 253645 h 730071"/>
              <a:gd name="connsiteX2" fmla="*/ 274802 w 3886298"/>
              <a:gd name="connsiteY2" fmla="*/ 660897 h 730071"/>
              <a:gd name="connsiteX3" fmla="*/ 536060 w 3886298"/>
              <a:gd name="connsiteY3" fmla="*/ 71 h 730071"/>
              <a:gd name="connsiteX4" fmla="*/ 920261 w 3886298"/>
              <a:gd name="connsiteY4" fmla="*/ 707002 h 730071"/>
              <a:gd name="connsiteX5" fmla="*/ 1266043 w 3886298"/>
              <a:gd name="connsiteY5" fmla="*/ 38492 h 730071"/>
              <a:gd name="connsiteX6" fmla="*/ 1596456 w 3886298"/>
              <a:gd name="connsiteY6" fmla="*/ 699318 h 730071"/>
              <a:gd name="connsiteX7" fmla="*/ 1903818 w 3886298"/>
              <a:gd name="connsiteY7" fmla="*/ 38492 h 730071"/>
              <a:gd name="connsiteX8" fmla="*/ 2226547 w 3886298"/>
              <a:gd name="connsiteY8" fmla="*/ 683950 h 730071"/>
              <a:gd name="connsiteX9" fmla="*/ 2472436 w 3886298"/>
              <a:gd name="connsiteY9" fmla="*/ 38492 h 730071"/>
              <a:gd name="connsiteX10" fmla="*/ 2810534 w 3886298"/>
              <a:gd name="connsiteY10" fmla="*/ 730055 h 730071"/>
              <a:gd name="connsiteX11" fmla="*/ 3018002 w 3886298"/>
              <a:gd name="connsiteY11" fmla="*/ 15439 h 730071"/>
              <a:gd name="connsiteX12" fmla="*/ 3217787 w 3886298"/>
              <a:gd name="connsiteY12" fmla="*/ 338169 h 730071"/>
              <a:gd name="connsiteX13" fmla="*/ 3886298 w 3886298"/>
              <a:gd name="connsiteY13" fmla="*/ 361221 h 730071"/>
              <a:gd name="connsiteX0" fmla="*/ 295878 w 4168631"/>
              <a:gd name="connsiteY0" fmla="*/ 284381 h 730071"/>
              <a:gd name="connsiteX1" fmla="*/ 3885 w 4168631"/>
              <a:gd name="connsiteY1" fmla="*/ 307434 h 730071"/>
              <a:gd name="connsiteX2" fmla="*/ 557135 w 4168631"/>
              <a:gd name="connsiteY2" fmla="*/ 660897 h 730071"/>
              <a:gd name="connsiteX3" fmla="*/ 818393 w 4168631"/>
              <a:gd name="connsiteY3" fmla="*/ 71 h 730071"/>
              <a:gd name="connsiteX4" fmla="*/ 1202594 w 4168631"/>
              <a:gd name="connsiteY4" fmla="*/ 707002 h 730071"/>
              <a:gd name="connsiteX5" fmla="*/ 1548376 w 4168631"/>
              <a:gd name="connsiteY5" fmla="*/ 38492 h 730071"/>
              <a:gd name="connsiteX6" fmla="*/ 1878789 w 4168631"/>
              <a:gd name="connsiteY6" fmla="*/ 699318 h 730071"/>
              <a:gd name="connsiteX7" fmla="*/ 2186151 w 4168631"/>
              <a:gd name="connsiteY7" fmla="*/ 38492 h 730071"/>
              <a:gd name="connsiteX8" fmla="*/ 2508880 w 4168631"/>
              <a:gd name="connsiteY8" fmla="*/ 683950 h 730071"/>
              <a:gd name="connsiteX9" fmla="*/ 2754769 w 4168631"/>
              <a:gd name="connsiteY9" fmla="*/ 38492 h 730071"/>
              <a:gd name="connsiteX10" fmla="*/ 3092867 w 4168631"/>
              <a:gd name="connsiteY10" fmla="*/ 730055 h 730071"/>
              <a:gd name="connsiteX11" fmla="*/ 3300335 w 4168631"/>
              <a:gd name="connsiteY11" fmla="*/ 15439 h 730071"/>
              <a:gd name="connsiteX12" fmla="*/ 3500120 w 4168631"/>
              <a:gd name="connsiteY12" fmla="*/ 338169 h 730071"/>
              <a:gd name="connsiteX13" fmla="*/ 4168631 w 4168631"/>
              <a:gd name="connsiteY13" fmla="*/ 361221 h 730071"/>
              <a:gd name="connsiteX0" fmla="*/ 0 w 4579684"/>
              <a:gd name="connsiteY0" fmla="*/ 353538 h 730071"/>
              <a:gd name="connsiteX1" fmla="*/ 414938 w 4579684"/>
              <a:gd name="connsiteY1" fmla="*/ 307434 h 730071"/>
              <a:gd name="connsiteX2" fmla="*/ 968188 w 4579684"/>
              <a:gd name="connsiteY2" fmla="*/ 660897 h 730071"/>
              <a:gd name="connsiteX3" fmla="*/ 1229446 w 4579684"/>
              <a:gd name="connsiteY3" fmla="*/ 71 h 730071"/>
              <a:gd name="connsiteX4" fmla="*/ 1613647 w 4579684"/>
              <a:gd name="connsiteY4" fmla="*/ 707002 h 730071"/>
              <a:gd name="connsiteX5" fmla="*/ 1959429 w 4579684"/>
              <a:gd name="connsiteY5" fmla="*/ 38492 h 730071"/>
              <a:gd name="connsiteX6" fmla="*/ 2289842 w 4579684"/>
              <a:gd name="connsiteY6" fmla="*/ 699318 h 730071"/>
              <a:gd name="connsiteX7" fmla="*/ 2597204 w 4579684"/>
              <a:gd name="connsiteY7" fmla="*/ 38492 h 730071"/>
              <a:gd name="connsiteX8" fmla="*/ 2919933 w 4579684"/>
              <a:gd name="connsiteY8" fmla="*/ 683950 h 730071"/>
              <a:gd name="connsiteX9" fmla="*/ 3165822 w 4579684"/>
              <a:gd name="connsiteY9" fmla="*/ 38492 h 730071"/>
              <a:gd name="connsiteX10" fmla="*/ 3503920 w 4579684"/>
              <a:gd name="connsiteY10" fmla="*/ 730055 h 730071"/>
              <a:gd name="connsiteX11" fmla="*/ 3711388 w 4579684"/>
              <a:gd name="connsiteY11" fmla="*/ 15439 h 730071"/>
              <a:gd name="connsiteX12" fmla="*/ 3911173 w 4579684"/>
              <a:gd name="connsiteY12" fmla="*/ 338169 h 730071"/>
              <a:gd name="connsiteX13" fmla="*/ 4579684 w 4579684"/>
              <a:gd name="connsiteY13" fmla="*/ 361221 h 730071"/>
              <a:gd name="connsiteX0" fmla="*/ 0 w 4579684"/>
              <a:gd name="connsiteY0" fmla="*/ 353538 h 730071"/>
              <a:gd name="connsiteX1" fmla="*/ 845244 w 4579684"/>
              <a:gd name="connsiteY1" fmla="*/ 353538 h 730071"/>
              <a:gd name="connsiteX2" fmla="*/ 968188 w 4579684"/>
              <a:gd name="connsiteY2" fmla="*/ 660897 h 730071"/>
              <a:gd name="connsiteX3" fmla="*/ 1229446 w 4579684"/>
              <a:gd name="connsiteY3" fmla="*/ 71 h 730071"/>
              <a:gd name="connsiteX4" fmla="*/ 1613647 w 4579684"/>
              <a:gd name="connsiteY4" fmla="*/ 707002 h 730071"/>
              <a:gd name="connsiteX5" fmla="*/ 1959429 w 4579684"/>
              <a:gd name="connsiteY5" fmla="*/ 38492 h 730071"/>
              <a:gd name="connsiteX6" fmla="*/ 2289842 w 4579684"/>
              <a:gd name="connsiteY6" fmla="*/ 699318 h 730071"/>
              <a:gd name="connsiteX7" fmla="*/ 2597204 w 4579684"/>
              <a:gd name="connsiteY7" fmla="*/ 38492 h 730071"/>
              <a:gd name="connsiteX8" fmla="*/ 2919933 w 4579684"/>
              <a:gd name="connsiteY8" fmla="*/ 683950 h 730071"/>
              <a:gd name="connsiteX9" fmla="*/ 3165822 w 4579684"/>
              <a:gd name="connsiteY9" fmla="*/ 38492 h 730071"/>
              <a:gd name="connsiteX10" fmla="*/ 3503920 w 4579684"/>
              <a:gd name="connsiteY10" fmla="*/ 730055 h 730071"/>
              <a:gd name="connsiteX11" fmla="*/ 3711388 w 4579684"/>
              <a:gd name="connsiteY11" fmla="*/ 15439 h 730071"/>
              <a:gd name="connsiteX12" fmla="*/ 3911173 w 4579684"/>
              <a:gd name="connsiteY12" fmla="*/ 338169 h 730071"/>
              <a:gd name="connsiteX13" fmla="*/ 4579684 w 4579684"/>
              <a:gd name="connsiteY13" fmla="*/ 361221 h 730071"/>
              <a:gd name="connsiteX0" fmla="*/ 0 w 4218534"/>
              <a:gd name="connsiteY0" fmla="*/ 345854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218534"/>
              <a:gd name="connsiteY0" fmla="*/ 345854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218534"/>
              <a:gd name="connsiteY0" fmla="*/ 345854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218534"/>
              <a:gd name="connsiteY0" fmla="*/ 322802 h 730071"/>
              <a:gd name="connsiteX1" fmla="*/ 484094 w 4218534"/>
              <a:gd name="connsiteY1" fmla="*/ 353538 h 730071"/>
              <a:gd name="connsiteX2" fmla="*/ 607038 w 4218534"/>
              <a:gd name="connsiteY2" fmla="*/ 660897 h 730071"/>
              <a:gd name="connsiteX3" fmla="*/ 868296 w 4218534"/>
              <a:gd name="connsiteY3" fmla="*/ 71 h 730071"/>
              <a:gd name="connsiteX4" fmla="*/ 1252497 w 4218534"/>
              <a:gd name="connsiteY4" fmla="*/ 707002 h 730071"/>
              <a:gd name="connsiteX5" fmla="*/ 1598279 w 4218534"/>
              <a:gd name="connsiteY5" fmla="*/ 38492 h 730071"/>
              <a:gd name="connsiteX6" fmla="*/ 1928692 w 4218534"/>
              <a:gd name="connsiteY6" fmla="*/ 699318 h 730071"/>
              <a:gd name="connsiteX7" fmla="*/ 2236054 w 4218534"/>
              <a:gd name="connsiteY7" fmla="*/ 38492 h 730071"/>
              <a:gd name="connsiteX8" fmla="*/ 2558783 w 4218534"/>
              <a:gd name="connsiteY8" fmla="*/ 683950 h 730071"/>
              <a:gd name="connsiteX9" fmla="*/ 2804672 w 4218534"/>
              <a:gd name="connsiteY9" fmla="*/ 38492 h 730071"/>
              <a:gd name="connsiteX10" fmla="*/ 3142770 w 4218534"/>
              <a:gd name="connsiteY10" fmla="*/ 730055 h 730071"/>
              <a:gd name="connsiteX11" fmla="*/ 3350238 w 4218534"/>
              <a:gd name="connsiteY11" fmla="*/ 15439 h 730071"/>
              <a:gd name="connsiteX12" fmla="*/ 3550023 w 4218534"/>
              <a:gd name="connsiteY12" fmla="*/ 338169 h 730071"/>
              <a:gd name="connsiteX13" fmla="*/ 4218534 w 4218534"/>
              <a:gd name="connsiteY13" fmla="*/ 361221 h 730071"/>
              <a:gd name="connsiteX0" fmla="*/ 0 w 4318427"/>
              <a:gd name="connsiteY0" fmla="*/ 330486 h 730071"/>
              <a:gd name="connsiteX1" fmla="*/ 583987 w 4318427"/>
              <a:gd name="connsiteY1" fmla="*/ 353538 h 730071"/>
              <a:gd name="connsiteX2" fmla="*/ 706931 w 4318427"/>
              <a:gd name="connsiteY2" fmla="*/ 660897 h 730071"/>
              <a:gd name="connsiteX3" fmla="*/ 968189 w 4318427"/>
              <a:gd name="connsiteY3" fmla="*/ 71 h 730071"/>
              <a:gd name="connsiteX4" fmla="*/ 1352390 w 4318427"/>
              <a:gd name="connsiteY4" fmla="*/ 707002 h 730071"/>
              <a:gd name="connsiteX5" fmla="*/ 1698172 w 4318427"/>
              <a:gd name="connsiteY5" fmla="*/ 38492 h 730071"/>
              <a:gd name="connsiteX6" fmla="*/ 2028585 w 4318427"/>
              <a:gd name="connsiteY6" fmla="*/ 699318 h 730071"/>
              <a:gd name="connsiteX7" fmla="*/ 2335947 w 4318427"/>
              <a:gd name="connsiteY7" fmla="*/ 38492 h 730071"/>
              <a:gd name="connsiteX8" fmla="*/ 2658676 w 4318427"/>
              <a:gd name="connsiteY8" fmla="*/ 683950 h 730071"/>
              <a:gd name="connsiteX9" fmla="*/ 2904565 w 4318427"/>
              <a:gd name="connsiteY9" fmla="*/ 38492 h 730071"/>
              <a:gd name="connsiteX10" fmla="*/ 3242663 w 4318427"/>
              <a:gd name="connsiteY10" fmla="*/ 730055 h 730071"/>
              <a:gd name="connsiteX11" fmla="*/ 3450131 w 4318427"/>
              <a:gd name="connsiteY11" fmla="*/ 15439 h 730071"/>
              <a:gd name="connsiteX12" fmla="*/ 3649916 w 4318427"/>
              <a:gd name="connsiteY12" fmla="*/ 338169 h 730071"/>
              <a:gd name="connsiteX13" fmla="*/ 4318427 w 4318427"/>
              <a:gd name="connsiteY13" fmla="*/ 361221 h 73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18427" h="730071">
                <a:moveTo>
                  <a:pt x="0" y="330486"/>
                </a:moveTo>
                <a:cubicBezTo>
                  <a:pt x="1281" y="325363"/>
                  <a:pt x="466165" y="298470"/>
                  <a:pt x="583987" y="353538"/>
                </a:cubicBezTo>
                <a:cubicBezTo>
                  <a:pt x="701809" y="408607"/>
                  <a:pt x="621126" y="703159"/>
                  <a:pt x="706931" y="660897"/>
                </a:cubicBezTo>
                <a:cubicBezTo>
                  <a:pt x="792736" y="618635"/>
                  <a:pt x="860613" y="-7613"/>
                  <a:pt x="968189" y="71"/>
                </a:cubicBezTo>
                <a:cubicBezTo>
                  <a:pt x="1075766" y="7755"/>
                  <a:pt x="1230726" y="700599"/>
                  <a:pt x="1352390" y="707002"/>
                </a:cubicBezTo>
                <a:cubicBezTo>
                  <a:pt x="1474054" y="713405"/>
                  <a:pt x="1585473" y="39773"/>
                  <a:pt x="1698172" y="38492"/>
                </a:cubicBezTo>
                <a:cubicBezTo>
                  <a:pt x="1810871" y="37211"/>
                  <a:pt x="1922289" y="699318"/>
                  <a:pt x="2028585" y="699318"/>
                </a:cubicBezTo>
                <a:cubicBezTo>
                  <a:pt x="2134881" y="699318"/>
                  <a:pt x="2230932" y="41053"/>
                  <a:pt x="2335947" y="38492"/>
                </a:cubicBezTo>
                <a:cubicBezTo>
                  <a:pt x="2440962" y="35931"/>
                  <a:pt x="2563906" y="683950"/>
                  <a:pt x="2658676" y="683950"/>
                </a:cubicBezTo>
                <a:cubicBezTo>
                  <a:pt x="2753446" y="683950"/>
                  <a:pt x="2807234" y="30808"/>
                  <a:pt x="2904565" y="38492"/>
                </a:cubicBezTo>
                <a:cubicBezTo>
                  <a:pt x="3001896" y="46176"/>
                  <a:pt x="3151736" y="733897"/>
                  <a:pt x="3242663" y="730055"/>
                </a:cubicBezTo>
                <a:cubicBezTo>
                  <a:pt x="3333590" y="726213"/>
                  <a:pt x="3382256" y="80753"/>
                  <a:pt x="3450131" y="15439"/>
                </a:cubicBezTo>
                <a:cubicBezTo>
                  <a:pt x="3518006" y="-49875"/>
                  <a:pt x="3505200" y="280539"/>
                  <a:pt x="3649916" y="338169"/>
                </a:cubicBezTo>
                <a:cubicBezTo>
                  <a:pt x="3794632" y="395799"/>
                  <a:pt x="4056529" y="378510"/>
                  <a:pt x="4318427" y="3612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5B2AD13-BEAE-4439-BC2B-D6897E60A328}"/>
                  </a:ext>
                </a:extLst>
              </p:cNvPr>
              <p:cNvSpPr txBox="1"/>
              <p:nvPr/>
            </p:nvSpPr>
            <p:spPr>
              <a:xfrm>
                <a:off x="4724400" y="4863955"/>
                <a:ext cx="403382" cy="376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0.99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5B2AD13-BEAE-4439-BC2B-D6897E60A3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863955"/>
                <a:ext cx="403382" cy="376748"/>
              </a:xfrm>
              <a:prstGeom prst="rect">
                <a:avLst/>
              </a:prstGeom>
              <a:blipFill>
                <a:blip r:embed="rId18"/>
                <a:stretch>
                  <a:fillRect r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78C9B59-9373-4747-92A0-54F6D82CBC0F}"/>
                  </a:ext>
                </a:extLst>
              </p:cNvPr>
              <p:cNvSpPr txBox="1"/>
              <p:nvPr/>
            </p:nvSpPr>
            <p:spPr>
              <a:xfrm>
                <a:off x="4632208" y="5187550"/>
                <a:ext cx="14774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11,2</m:t>
                          </m:r>
                        </m:e>
                      </m:d>
                    </m:oMath>
                  </m:oMathPara>
                </a14:m>
                <a:endParaRPr lang="en-US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78C9B59-9373-4747-92A0-54F6D82CB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208" y="5187550"/>
                <a:ext cx="1477456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EE1C617-FDBB-4485-B88A-9B2A46511E5F}"/>
              </a:ext>
            </a:extLst>
          </p:cNvPr>
          <p:cNvCxnSpPr>
            <a:cxnSpLocks/>
            <a:stCxn id="62" idx="1"/>
          </p:cNvCxnSpPr>
          <p:nvPr/>
        </p:nvCxnSpPr>
        <p:spPr>
          <a:xfrm flipH="1">
            <a:off x="3510420" y="5372216"/>
            <a:ext cx="112178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67ADFC7-AFFE-4195-8CC9-7E0611739EED}"/>
                  </a:ext>
                </a:extLst>
              </p:cNvPr>
              <p:cNvSpPr txBox="1"/>
              <p:nvPr/>
            </p:nvSpPr>
            <p:spPr>
              <a:xfrm>
                <a:off x="3411099" y="4680820"/>
                <a:ext cx="1355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=2?</m:t>
                      </m:r>
                    </m:oMath>
                  </m:oMathPara>
                </a14:m>
                <a:endParaRPr lang="en-US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+=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i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67ADFC7-AFFE-4195-8CC9-7E0611739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099" y="4680820"/>
                <a:ext cx="1355741" cy="646331"/>
              </a:xfrm>
              <a:prstGeom prst="rect">
                <a:avLst/>
              </a:prstGeom>
              <a:blipFill>
                <a:blip r:embed="rId20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2FB92DD-F416-431A-AD5A-9F50C2B926C6}"/>
                  </a:ext>
                </a:extLst>
              </p:cNvPr>
              <p:cNvSpPr txBox="1"/>
              <p:nvPr/>
            </p:nvSpPr>
            <p:spPr>
              <a:xfrm>
                <a:off x="1803777" y="5195304"/>
                <a:ext cx="1733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12,2.01</m:t>
                          </m:r>
                        </m:e>
                      </m:d>
                    </m:oMath>
                  </m:oMathPara>
                </a14:m>
                <a:endParaRPr lang="en-US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2FB92DD-F416-431A-AD5A-9F50C2B92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777" y="5195304"/>
                <a:ext cx="1733936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103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2AB7556-1E41-46BA-9BB6-2DBAD3FEEA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42431"/>
                <a:ext cx="11699087" cy="4351338"/>
              </a:xfrm>
            </p:spPr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dirty="0"/>
                  <a:t> represent a set representing time instants, i.e.,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Input Signal: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Input signal is assumed to be continuous or piecewise-continuous</a:t>
                </a:r>
              </a:p>
              <a:p>
                <a:r>
                  <a:rPr lang="en-US" dirty="0"/>
                  <a:t>Given an initial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an input signal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 execution of the system is defined by </a:t>
                </a:r>
                <a:r>
                  <a:rPr lang="en-US" b="1" i="1" dirty="0"/>
                  <a:t>state-trajectories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(from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) that satisfy the </a:t>
                </a:r>
                <a:r>
                  <a:rPr lang="en-US" b="1" i="1" dirty="0"/>
                  <a:t>initial-value problem</a:t>
                </a:r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b="0" dirty="0"/>
                  <a:t>;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b="0" i="1" dirty="0"/>
              </a:p>
              <a:p>
                <a:pPr lvl="1"/>
                <a:endParaRPr lang="en-US" b="0" i="1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2AB7556-1E41-46BA-9BB6-2DBAD3FEEA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42431"/>
                <a:ext cx="11699087" cy="4351338"/>
              </a:xfrm>
              <a:blipFill>
                <a:blip r:embed="rId2"/>
                <a:stretch>
                  <a:fillRect l="-625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73E6F5D-1B4A-4DF8-8DDB-ED35807C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Executions of Car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B315D-7E71-43A4-9EF9-A21741D3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8138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613052-63F1-4C72-B167-BF9ABD75E5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4366" y="1253331"/>
                <a:ext cx="8543218" cy="500377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Zeno’s race between Achilles and a tortoise</a:t>
                </a:r>
              </a:p>
              <a:p>
                <a:pPr lvl="1"/>
                <a:r>
                  <a:rPr lang="en-US" dirty="0"/>
                  <a:t>Tortoise has a head start over Achilles, but is much slower</a:t>
                </a:r>
              </a:p>
              <a:p>
                <a:pPr lvl="1"/>
                <a:r>
                  <a:rPr lang="en-US" dirty="0"/>
                  <a:t>If Achilles is d meters behind at the beginning of a round</a:t>
                </a:r>
              </a:p>
              <a:p>
                <a:pPr marL="411480" lvl="1" indent="0">
                  <a:buNone/>
                </a:pPr>
                <a:r>
                  <a:rPr lang="en-US" dirty="0"/>
                  <a:t>	and during the round, suppose Achilles runs d meters</a:t>
                </a:r>
              </a:p>
              <a:p>
                <a:pPr marL="411480" lvl="1" indent="0">
                  <a:buNone/>
                </a:pPr>
                <a:r>
                  <a:rPr lang="en-US" dirty="0"/>
                  <a:t>	but by then, tortoise has moved a little bit further</a:t>
                </a:r>
              </a:p>
              <a:p>
                <a:pPr lvl="1"/>
                <a:r>
                  <a:rPr lang="en-US" dirty="0"/>
                  <a:t>At the beginning of the next round, Achilles is still behind,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 meters [0&lt;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&lt;1]</a:t>
                </a:r>
              </a:p>
              <a:p>
                <a:r>
                  <a:rPr lang="en-US" dirty="0"/>
                  <a:t>By induction, if we repeat this for infinitely many rounds, Achilles will never catch up!</a:t>
                </a:r>
              </a:p>
              <a:p>
                <a:r>
                  <a:rPr lang="en-US" dirty="0"/>
                  <a:t>What is the mistake made by Zeno?</a:t>
                </a:r>
              </a:p>
              <a:p>
                <a:r>
                  <a:rPr lang="en-US" dirty="0"/>
                  <a:t>If sum of durations between successive discrete actions converges to constant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, then an execution with infinitely many discrete actions describes behavior only up to time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(and does not tell us the state of the system at time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beyond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613052-63F1-4C72-B167-BF9ABD75E5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4366" y="1253331"/>
                <a:ext cx="8543218" cy="5003778"/>
              </a:xfrm>
              <a:blipFill>
                <a:blip r:embed="rId2"/>
                <a:stretch>
                  <a:fillRect l="-714" t="-3537" r="-1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57B714A-4C8F-4E11-B2B7-92C6CD846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Zeno’s Paradox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C045A-758B-4AB8-8D49-8778B4F79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886D93A-270B-B9D5-9560-6ACC4F463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584" y="856315"/>
            <a:ext cx="3300049" cy="33000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169D1E-269A-3F05-9A37-3AB002BEC545}"/>
              </a:ext>
            </a:extLst>
          </p:cNvPr>
          <p:cNvSpPr txBox="1"/>
          <p:nvPr/>
        </p:nvSpPr>
        <p:spPr>
          <a:xfrm>
            <a:off x="8946035" y="4461874"/>
            <a:ext cx="2697615" cy="23083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Zeno assumes that if there are infinitely many points Achilles must “check off,” then it must take infinite time. But in fact, the times shrink and form a convergent series.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53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67A8E2-9A12-485F-AD3A-60F185E5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automaton for bouncing ball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9AE8D-15D5-4927-AC1E-F31A22294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61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4516742-AC25-4C97-BCA6-8A7CF23A72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17414" y="1359339"/>
            <a:ext cx="4438650" cy="31908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2AB5E5-F56A-4AAC-86FA-B4755B21E088}"/>
                  </a:ext>
                </a:extLst>
              </p:cNvPr>
              <p:cNvSpPr txBox="1"/>
              <p:nvPr/>
            </p:nvSpPr>
            <p:spPr>
              <a:xfrm>
                <a:off x="4890423" y="1648896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2AB5E5-F56A-4AAC-86FA-B4755B21E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423" y="1648896"/>
                <a:ext cx="36798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BE31CF-5355-4CAD-80FE-63AF5586205A}"/>
                  </a:ext>
                </a:extLst>
              </p:cNvPr>
              <p:cNvSpPr txBox="1"/>
              <p:nvPr/>
            </p:nvSpPr>
            <p:spPr>
              <a:xfrm>
                <a:off x="9439563" y="4655105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BE31CF-5355-4CAD-80FE-63AF55862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563" y="4655105"/>
                <a:ext cx="33457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45848A7-636A-4817-9A97-8D272B775590}"/>
              </a:ext>
            </a:extLst>
          </p:cNvPr>
          <p:cNvSpPr txBox="1"/>
          <p:nvPr/>
        </p:nvSpPr>
        <p:spPr>
          <a:xfrm>
            <a:off x="1315520" y="4700351"/>
            <a:ext cx="9188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As the ball approaches the ground, the number of discrete transitions occurring in any time interval tends to infinity: in the limit, there will be only discrete transitions and time will stop!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E04EDCD-5407-457A-A549-007AFBB4CD6D}"/>
                  </a:ext>
                </a:extLst>
              </p:cNvPr>
              <p:cNvSpPr/>
              <p:nvPr/>
            </p:nvSpPr>
            <p:spPr>
              <a:xfrm>
                <a:off x="1833175" y="1854091"/>
                <a:ext cx="2100343" cy="1221743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E04EDCD-5407-457A-A549-007AFBB4CD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175" y="1854091"/>
                <a:ext cx="2100343" cy="12217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234CE2-4DC1-4B1D-883E-66BB0CCCCFC2}"/>
              </a:ext>
            </a:extLst>
          </p:cNvPr>
          <p:cNvSpPr/>
          <p:nvPr/>
        </p:nvSpPr>
        <p:spPr>
          <a:xfrm>
            <a:off x="2988113" y="1411847"/>
            <a:ext cx="1297364" cy="2024186"/>
          </a:xfrm>
          <a:custGeom>
            <a:avLst/>
            <a:gdLst>
              <a:gd name="connsiteX0" fmla="*/ 0 w 1297364"/>
              <a:gd name="connsiteY0" fmla="*/ 1746414 h 2024186"/>
              <a:gd name="connsiteX1" fmla="*/ 261257 w 1297364"/>
              <a:gd name="connsiteY1" fmla="*/ 2007671 h 2024186"/>
              <a:gd name="connsiteX2" fmla="*/ 960504 w 1297364"/>
              <a:gd name="connsiteY2" fmla="*/ 1915462 h 2024186"/>
              <a:gd name="connsiteX3" fmla="*/ 1283233 w 1297364"/>
              <a:gd name="connsiteY3" fmla="*/ 1254636 h 2024186"/>
              <a:gd name="connsiteX4" fmla="*/ 1206393 w 1297364"/>
              <a:gd name="connsiteY4" fmla="*/ 470864 h 2024186"/>
              <a:gd name="connsiteX5" fmla="*/ 906716 w 1297364"/>
              <a:gd name="connsiteY5" fmla="*/ 78978 h 2024186"/>
              <a:gd name="connsiteX6" fmla="*/ 353465 w 1297364"/>
              <a:gd name="connsiteY6" fmla="*/ 9822 h 2024186"/>
              <a:gd name="connsiteX7" fmla="*/ 99892 w 1297364"/>
              <a:gd name="connsiteY7" fmla="*/ 217291 h 2024186"/>
              <a:gd name="connsiteX8" fmla="*/ 0 w 1297364"/>
              <a:gd name="connsiteY8" fmla="*/ 440128 h 2024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7364" h="2024186">
                <a:moveTo>
                  <a:pt x="0" y="1746414"/>
                </a:moveTo>
                <a:cubicBezTo>
                  <a:pt x="50586" y="1862955"/>
                  <a:pt x="101173" y="1979496"/>
                  <a:pt x="261257" y="2007671"/>
                </a:cubicBezTo>
                <a:cubicBezTo>
                  <a:pt x="421341" y="2035846"/>
                  <a:pt x="790175" y="2040968"/>
                  <a:pt x="960504" y="1915462"/>
                </a:cubicBezTo>
                <a:cubicBezTo>
                  <a:pt x="1130833" y="1789956"/>
                  <a:pt x="1242252" y="1495402"/>
                  <a:pt x="1283233" y="1254636"/>
                </a:cubicBezTo>
                <a:cubicBezTo>
                  <a:pt x="1324215" y="1013870"/>
                  <a:pt x="1269146" y="666807"/>
                  <a:pt x="1206393" y="470864"/>
                </a:cubicBezTo>
                <a:cubicBezTo>
                  <a:pt x="1143640" y="274921"/>
                  <a:pt x="1048871" y="155818"/>
                  <a:pt x="906716" y="78978"/>
                </a:cubicBezTo>
                <a:cubicBezTo>
                  <a:pt x="764561" y="2138"/>
                  <a:pt x="487936" y="-13230"/>
                  <a:pt x="353465" y="9822"/>
                </a:cubicBezTo>
                <a:cubicBezTo>
                  <a:pt x="218994" y="32874"/>
                  <a:pt x="158803" y="145573"/>
                  <a:pt x="99892" y="217291"/>
                </a:cubicBezTo>
                <a:cubicBezTo>
                  <a:pt x="40981" y="289009"/>
                  <a:pt x="20490" y="364568"/>
                  <a:pt x="0" y="440128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E5A1E9-4696-476D-BBFD-A837BF06C68E}"/>
                  </a:ext>
                </a:extLst>
              </p:cNvPr>
              <p:cNvSpPr txBox="1"/>
              <p:nvPr/>
            </p:nvSpPr>
            <p:spPr>
              <a:xfrm>
                <a:off x="1593210" y="3481279"/>
                <a:ext cx="322748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sound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!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𝑏𝑜𝑖𝑛𝑘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𝑎𝑣</m:t>
                      </m:r>
                    </m:oMath>
                  </m:oMathPara>
                </a14:m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E5A1E9-4696-476D-BBFD-A837BF06C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210" y="3481279"/>
                <a:ext cx="3227487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A88C1F-8D6C-4059-B205-2D14271B6599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503878" y="2464963"/>
            <a:ext cx="1329297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3AB498-0879-4135-8928-06EDC6BE21D8}"/>
                  </a:ext>
                </a:extLst>
              </p:cNvPr>
              <p:cNvSpPr txBox="1"/>
              <p:nvPr/>
            </p:nvSpPr>
            <p:spPr>
              <a:xfrm>
                <a:off x="156928" y="1470166"/>
                <a:ext cx="187955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10,20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∈[0,5] </m:t>
                      </m:r>
                    </m:oMath>
                  </m:oMathPara>
                </a14:m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3AB498-0879-4135-8928-06EDC6BE2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28" y="1470166"/>
                <a:ext cx="1879552" cy="830997"/>
              </a:xfrm>
              <a:prstGeom prst="rect">
                <a:avLst/>
              </a:prstGeom>
              <a:blipFill>
                <a:blip r:embed="rId7"/>
                <a:stretch>
                  <a:fillRect b="-11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0850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1A1E4B-02F6-4B80-9BD2-AD3EFE18C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infinite execution is called Zeno if infinite sum of all the durations is bounded by a constant, and non-Zeno if the sum diverges</a:t>
            </a:r>
          </a:p>
          <a:p>
            <a:r>
              <a:rPr lang="en-US" dirty="0"/>
              <a:t>Any state in a hybrid process is called Zeno if:</a:t>
            </a:r>
          </a:p>
          <a:p>
            <a:pPr lvl="1"/>
            <a:r>
              <a:rPr lang="en-US" dirty="0"/>
              <a:t>If every execution starting in state is Zeno</a:t>
            </a:r>
          </a:p>
          <a:p>
            <a:pPr lvl="1"/>
            <a:r>
              <a:rPr lang="en-US" dirty="0"/>
              <a:t>Non-Zeno if there exists some non-Zeno starting in that state</a:t>
            </a:r>
          </a:p>
          <a:p>
            <a:r>
              <a:rPr lang="en-US" dirty="0"/>
              <a:t>Hybrid process is non-Zeno if any state that you can reach from the initial state is non-Zeno</a:t>
            </a:r>
          </a:p>
          <a:p>
            <a:r>
              <a:rPr lang="en-US" dirty="0"/>
              <a:t>Thermostat: non-Zeno, Bouncing ball: Zeno</a:t>
            </a:r>
          </a:p>
          <a:p>
            <a:r>
              <a:rPr lang="en-US" dirty="0"/>
              <a:t>Dealing with Zeno: remove Zeno-ness through better modeling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77CE07-E358-4608-8A28-705B6C835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deal with Zeno behavior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F7ED51-BA77-4DF5-88DA-E9937D26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3215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814691-4937-4B89-BE53-2EC839AF2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Non-Zeno hybrid process for bouncing ball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CADFF-72B8-4592-9166-8837F2491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BEBBF56-5BC0-488F-8484-C4A2085FD84B}"/>
                  </a:ext>
                </a:extLst>
              </p:cNvPr>
              <p:cNvSpPr/>
              <p:nvPr/>
            </p:nvSpPr>
            <p:spPr>
              <a:xfrm>
                <a:off x="4012582" y="1652086"/>
                <a:ext cx="2100343" cy="1221743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BEBBF56-5BC0-488F-8484-C4A2085FD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582" y="1652086"/>
                <a:ext cx="2100343" cy="12217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3E3E5F7-FEB7-4ACC-BCB1-26530A74D69C}"/>
              </a:ext>
            </a:extLst>
          </p:cNvPr>
          <p:cNvSpPr/>
          <p:nvPr/>
        </p:nvSpPr>
        <p:spPr>
          <a:xfrm>
            <a:off x="6118048" y="1150467"/>
            <a:ext cx="1297364" cy="2024186"/>
          </a:xfrm>
          <a:custGeom>
            <a:avLst/>
            <a:gdLst>
              <a:gd name="connsiteX0" fmla="*/ 0 w 1297364"/>
              <a:gd name="connsiteY0" fmla="*/ 1746414 h 2024186"/>
              <a:gd name="connsiteX1" fmla="*/ 261257 w 1297364"/>
              <a:gd name="connsiteY1" fmla="*/ 2007671 h 2024186"/>
              <a:gd name="connsiteX2" fmla="*/ 960504 w 1297364"/>
              <a:gd name="connsiteY2" fmla="*/ 1915462 h 2024186"/>
              <a:gd name="connsiteX3" fmla="*/ 1283233 w 1297364"/>
              <a:gd name="connsiteY3" fmla="*/ 1254636 h 2024186"/>
              <a:gd name="connsiteX4" fmla="*/ 1206393 w 1297364"/>
              <a:gd name="connsiteY4" fmla="*/ 470864 h 2024186"/>
              <a:gd name="connsiteX5" fmla="*/ 906716 w 1297364"/>
              <a:gd name="connsiteY5" fmla="*/ 78978 h 2024186"/>
              <a:gd name="connsiteX6" fmla="*/ 353465 w 1297364"/>
              <a:gd name="connsiteY6" fmla="*/ 9822 h 2024186"/>
              <a:gd name="connsiteX7" fmla="*/ 99892 w 1297364"/>
              <a:gd name="connsiteY7" fmla="*/ 217291 h 2024186"/>
              <a:gd name="connsiteX8" fmla="*/ 0 w 1297364"/>
              <a:gd name="connsiteY8" fmla="*/ 440128 h 2024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7364" h="2024186">
                <a:moveTo>
                  <a:pt x="0" y="1746414"/>
                </a:moveTo>
                <a:cubicBezTo>
                  <a:pt x="50586" y="1862955"/>
                  <a:pt x="101173" y="1979496"/>
                  <a:pt x="261257" y="2007671"/>
                </a:cubicBezTo>
                <a:cubicBezTo>
                  <a:pt x="421341" y="2035846"/>
                  <a:pt x="790175" y="2040968"/>
                  <a:pt x="960504" y="1915462"/>
                </a:cubicBezTo>
                <a:cubicBezTo>
                  <a:pt x="1130833" y="1789956"/>
                  <a:pt x="1242252" y="1495402"/>
                  <a:pt x="1283233" y="1254636"/>
                </a:cubicBezTo>
                <a:cubicBezTo>
                  <a:pt x="1324215" y="1013870"/>
                  <a:pt x="1269146" y="666807"/>
                  <a:pt x="1206393" y="470864"/>
                </a:cubicBezTo>
                <a:cubicBezTo>
                  <a:pt x="1143640" y="274921"/>
                  <a:pt x="1048871" y="155818"/>
                  <a:pt x="906716" y="78978"/>
                </a:cubicBezTo>
                <a:cubicBezTo>
                  <a:pt x="764561" y="2138"/>
                  <a:pt x="487936" y="-13230"/>
                  <a:pt x="353465" y="9822"/>
                </a:cubicBezTo>
                <a:cubicBezTo>
                  <a:pt x="218994" y="32874"/>
                  <a:pt x="158803" y="145573"/>
                  <a:pt x="99892" y="217291"/>
                </a:cubicBezTo>
                <a:cubicBezTo>
                  <a:pt x="40981" y="289009"/>
                  <a:pt x="20490" y="364568"/>
                  <a:pt x="0" y="440128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571D30-9ED9-44DB-8CC7-7C7AD5B35786}"/>
                  </a:ext>
                </a:extLst>
              </p:cNvPr>
              <p:cNvSpPr txBox="1"/>
              <p:nvPr/>
            </p:nvSpPr>
            <p:spPr>
              <a:xfrm>
                <a:off x="7484525" y="2032124"/>
                <a:ext cx="45407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sound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!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𝑏𝑜𝑖𝑛𝑘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𝑎𝑣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571D30-9ED9-44DB-8CC7-7C7AD5B35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4525" y="2032124"/>
                <a:ext cx="454079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C0AE354-43F4-4D56-8EC5-6A069336868C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683285" y="2262958"/>
            <a:ext cx="1329297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35C939-057A-4F85-9AB4-75BF7168D6C8}"/>
                  </a:ext>
                </a:extLst>
              </p:cNvPr>
              <p:cNvSpPr txBox="1"/>
              <p:nvPr/>
            </p:nvSpPr>
            <p:spPr>
              <a:xfrm>
                <a:off x="367906" y="2262956"/>
                <a:ext cx="30886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10,20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∈[0,5]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35C939-057A-4F85-9AB4-75BF7168D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06" y="2262956"/>
                <a:ext cx="3088666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FE47EB-4DD0-4583-95BD-556A8CA037A3}"/>
                  </a:ext>
                </a:extLst>
              </p:cNvPr>
              <p:cNvSpPr/>
              <p:nvPr/>
            </p:nvSpPr>
            <p:spPr>
              <a:xfrm>
                <a:off x="4012581" y="4364582"/>
                <a:ext cx="2100343" cy="1221743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=0, </m:t>
                      </m:r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FE47EB-4DD0-4583-95BD-556A8CA037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581" y="4364582"/>
                <a:ext cx="2100343" cy="12217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23B7094-B863-4829-A889-108D06E14B5E}"/>
              </a:ext>
            </a:extLst>
          </p:cNvPr>
          <p:cNvCxnSpPr>
            <a:stCxn id="5" idx="2"/>
            <a:endCxn id="10" idx="0"/>
          </p:cNvCxnSpPr>
          <p:nvPr/>
        </p:nvCxnSpPr>
        <p:spPr>
          <a:xfrm flipH="1">
            <a:off x="5062753" y="2873829"/>
            <a:ext cx="1" cy="149075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40DABC-2571-4C38-ADB6-D8BDA90C4A9A}"/>
                  </a:ext>
                </a:extLst>
              </p:cNvPr>
              <p:cNvSpPr txBox="1"/>
              <p:nvPr/>
            </p:nvSpPr>
            <p:spPr>
              <a:xfrm>
                <a:off x="5285610" y="3558626"/>
                <a:ext cx="51447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sound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!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𝑠𝑝𝑙𝑎𝑡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40DABC-2571-4C38-ADB6-D8BDA90C4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610" y="3558626"/>
                <a:ext cx="5144742" cy="461665"/>
              </a:xfrm>
              <a:prstGeom prst="rect">
                <a:avLst/>
              </a:prstGeom>
              <a:blipFill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BA498311-D16D-4CB7-B333-3070FF21B583}"/>
              </a:ext>
            </a:extLst>
          </p:cNvPr>
          <p:cNvSpPr txBox="1"/>
          <p:nvPr/>
        </p:nvSpPr>
        <p:spPr>
          <a:xfrm>
            <a:off x="6096000" y="4829577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halt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E65CB5-5D01-43A6-9BF9-7B668A92AE6F}"/>
              </a:ext>
            </a:extLst>
          </p:cNvPr>
          <p:cNvSpPr txBox="1"/>
          <p:nvPr/>
        </p:nvSpPr>
        <p:spPr>
          <a:xfrm>
            <a:off x="6094402" y="1913184"/>
            <a:ext cx="1271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bounce</a:t>
            </a:r>
          </a:p>
        </p:txBody>
      </p:sp>
    </p:spTree>
    <p:extLst>
      <p:ext uri="{BB962C8B-B14F-4D97-AF65-F5344CB8AC3E}">
        <p14:creationId xmlns:p14="http://schemas.microsoft.com/office/powerpoint/2010/main" val="38728262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95785C9-4444-4145-8B3C-1092889BDE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Objective: Steer vehicle to follow a given track</a:t>
                </a:r>
              </a:p>
              <a:p>
                <a:r>
                  <a:rPr lang="en-US" dirty="0"/>
                  <a:t>Control inputs: linear vehicle speed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/>
                  <a:t>, vehicle angular velocity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start/stop </a:t>
                </a:r>
              </a:p>
              <a:p>
                <a:r>
                  <a:rPr lang="en-US" dirty="0"/>
                  <a:t>Constraints on control inputs: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∈{−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Designer choice: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en-US" dirty="0"/>
                  <a:t> only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, otherwise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95785C9-4444-4145-8B3C-1092889BDE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5E6B9B1-6C0C-4DB9-8F8C-797B58A6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Design Application: Autonomous Guided Vehicle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027F4-26B7-4FA4-B7A7-4CDF6196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879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D181A5-C213-4D18-8F2B-8BE31DDA5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3553">
            <a:off x="8634622" y="1771342"/>
            <a:ext cx="804863" cy="37459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49F6E1F-3F62-423B-AF40-C4E0E43F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67" y="337331"/>
            <a:ext cx="10920419" cy="778828"/>
          </a:xfrm>
        </p:spPr>
        <p:txBody>
          <a:bodyPr/>
          <a:lstStyle/>
          <a:p>
            <a:r>
              <a:rPr lang="en-US" dirty="0"/>
              <a:t>On/Off control for Path following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78CE-1776-4744-A573-FEF1AC749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65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CD5FE64-7F9E-449E-922C-765FCE6007B7}"/>
              </a:ext>
            </a:extLst>
          </p:cNvPr>
          <p:cNvSpPr/>
          <p:nvPr/>
        </p:nvSpPr>
        <p:spPr>
          <a:xfrm>
            <a:off x="8493760" y="1564640"/>
            <a:ext cx="2418080" cy="1679787"/>
          </a:xfrm>
          <a:custGeom>
            <a:avLst/>
            <a:gdLst>
              <a:gd name="connsiteX0" fmla="*/ 0 w 2418080"/>
              <a:gd name="connsiteY0" fmla="*/ 1679787 h 1679787"/>
              <a:gd name="connsiteX1" fmla="*/ 724747 w 2418080"/>
              <a:gd name="connsiteY1" fmla="*/ 860213 h 1679787"/>
              <a:gd name="connsiteX2" fmla="*/ 1794933 w 2418080"/>
              <a:gd name="connsiteY2" fmla="*/ 751840 h 1679787"/>
              <a:gd name="connsiteX3" fmla="*/ 2418080 w 2418080"/>
              <a:gd name="connsiteY3" fmla="*/ 0 h 167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8080" h="1679787">
                <a:moveTo>
                  <a:pt x="0" y="1679787"/>
                </a:moveTo>
                <a:cubicBezTo>
                  <a:pt x="212796" y="1347329"/>
                  <a:pt x="425592" y="1014871"/>
                  <a:pt x="724747" y="860213"/>
                </a:cubicBezTo>
                <a:cubicBezTo>
                  <a:pt x="1023902" y="705555"/>
                  <a:pt x="1512711" y="895209"/>
                  <a:pt x="1794933" y="751840"/>
                </a:cubicBezTo>
                <a:cubicBezTo>
                  <a:pt x="2077155" y="608471"/>
                  <a:pt x="2247617" y="304235"/>
                  <a:pt x="2418080" y="0"/>
                </a:cubicBezTo>
              </a:path>
            </a:pathLst>
          </a:cu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8B012A8-049B-4AF6-ABC5-04862860E723}"/>
              </a:ext>
            </a:extLst>
          </p:cNvPr>
          <p:cNvCxnSpPr>
            <a:cxnSpLocks/>
          </p:cNvCxnSpPr>
          <p:nvPr/>
        </p:nvCxnSpPr>
        <p:spPr>
          <a:xfrm flipV="1">
            <a:off x="9000674" y="1549351"/>
            <a:ext cx="1073015" cy="4192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A7792A5-7853-4DAD-BCC5-43A96EFF781A}"/>
              </a:ext>
            </a:extLst>
          </p:cNvPr>
          <p:cNvCxnSpPr>
            <a:cxnSpLocks/>
          </p:cNvCxnSpPr>
          <p:nvPr/>
        </p:nvCxnSpPr>
        <p:spPr>
          <a:xfrm>
            <a:off x="9000674" y="1968580"/>
            <a:ext cx="10730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ADFE5A-CCB0-4EAC-8086-AA74276581B7}"/>
              </a:ext>
            </a:extLst>
          </p:cNvPr>
          <p:cNvCxnSpPr>
            <a:cxnSpLocks/>
          </p:cNvCxnSpPr>
          <p:nvPr/>
        </p:nvCxnSpPr>
        <p:spPr>
          <a:xfrm flipV="1">
            <a:off x="9000674" y="1211968"/>
            <a:ext cx="0" cy="75661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846917B-51DC-4712-AC4F-04925DFF657C}"/>
              </a:ext>
            </a:extLst>
          </p:cNvPr>
          <p:cNvSpPr/>
          <p:nvPr/>
        </p:nvSpPr>
        <p:spPr>
          <a:xfrm>
            <a:off x="9665494" y="1721643"/>
            <a:ext cx="57150" cy="242888"/>
          </a:xfrm>
          <a:custGeom>
            <a:avLst/>
            <a:gdLst>
              <a:gd name="connsiteX0" fmla="*/ 57150 w 57150"/>
              <a:gd name="connsiteY0" fmla="*/ 242888 h 242888"/>
              <a:gd name="connsiteX1" fmla="*/ 42862 w 57150"/>
              <a:gd name="connsiteY1" fmla="*/ 107157 h 242888"/>
              <a:gd name="connsiteX2" fmla="*/ 0 w 57150"/>
              <a:gd name="connsiteY2" fmla="*/ 0 h 24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242888">
                <a:moveTo>
                  <a:pt x="57150" y="242888"/>
                </a:moveTo>
                <a:cubicBezTo>
                  <a:pt x="54768" y="195263"/>
                  <a:pt x="52387" y="147638"/>
                  <a:pt x="42862" y="107157"/>
                </a:cubicBezTo>
                <a:cubicBezTo>
                  <a:pt x="33337" y="66676"/>
                  <a:pt x="16668" y="33338"/>
                  <a:pt x="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8632BD9-E530-46D6-A919-E1F63768063E}"/>
                  </a:ext>
                </a:extLst>
              </p:cNvPr>
              <p:cNvSpPr txBox="1"/>
              <p:nvPr/>
            </p:nvSpPr>
            <p:spPr>
              <a:xfrm>
                <a:off x="9716969" y="1628431"/>
                <a:ext cx="3741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8632BD9-E530-46D6-A919-E1F637680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969" y="1628431"/>
                <a:ext cx="37414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F16BB3-9A06-4947-84BF-3C52C4CBC9D3}"/>
                  </a:ext>
                </a:extLst>
              </p:cNvPr>
              <p:cNvSpPr txBox="1"/>
              <p:nvPr/>
            </p:nvSpPr>
            <p:spPr>
              <a:xfrm>
                <a:off x="10005612" y="182838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F16BB3-9A06-4947-84BF-3C52C4CBC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612" y="1828386"/>
                <a:ext cx="36798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EC7CFD1-3C9B-4C48-98D8-C242E1606710}"/>
                  </a:ext>
                </a:extLst>
              </p:cNvPr>
              <p:cNvSpPr txBox="1"/>
              <p:nvPr/>
            </p:nvSpPr>
            <p:spPr>
              <a:xfrm>
                <a:off x="8816681" y="873158"/>
                <a:ext cx="371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EC7CFD1-3C9B-4C48-98D8-C242E1606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6681" y="873158"/>
                <a:ext cx="371384" cy="369332"/>
              </a:xfrm>
              <a:prstGeom prst="rect">
                <a:avLst/>
              </a:prstGeom>
              <a:blipFill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AD2A1D6-9900-41B8-B73F-5C43B7CC8AF3}"/>
              </a:ext>
            </a:extLst>
          </p:cNvPr>
          <p:cNvCxnSpPr>
            <a:cxnSpLocks/>
          </p:cNvCxnSpPr>
          <p:nvPr/>
        </p:nvCxnSpPr>
        <p:spPr>
          <a:xfrm>
            <a:off x="9000674" y="1981920"/>
            <a:ext cx="217834" cy="42709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893F15E-E40F-4ABE-8C5B-F091C74DEAD9}"/>
              </a:ext>
            </a:extLst>
          </p:cNvPr>
          <p:cNvCxnSpPr>
            <a:cxnSpLocks/>
          </p:cNvCxnSpPr>
          <p:nvPr/>
        </p:nvCxnSpPr>
        <p:spPr>
          <a:xfrm flipV="1">
            <a:off x="8583978" y="2195465"/>
            <a:ext cx="1116784" cy="4925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91A71F6-946A-440B-BABC-EA300EA4CAC9}"/>
              </a:ext>
            </a:extLst>
          </p:cNvPr>
          <p:cNvCxnSpPr>
            <a:cxnSpLocks/>
          </p:cNvCxnSpPr>
          <p:nvPr/>
        </p:nvCxnSpPr>
        <p:spPr>
          <a:xfrm flipV="1">
            <a:off x="9135677" y="2212385"/>
            <a:ext cx="129843" cy="569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55E7D9A-3C71-48BC-9394-B349C385D91B}"/>
              </a:ext>
            </a:extLst>
          </p:cNvPr>
          <p:cNvCxnSpPr>
            <a:cxnSpLocks/>
          </p:cNvCxnSpPr>
          <p:nvPr/>
        </p:nvCxnSpPr>
        <p:spPr>
          <a:xfrm flipH="1" flipV="1">
            <a:off x="9265520" y="2207337"/>
            <a:ext cx="66012" cy="1405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6DA8E8A-7F39-4A42-879A-0F833274C0C4}"/>
                  </a:ext>
                </a:extLst>
              </p:cNvPr>
              <p:cNvSpPr txBox="1"/>
              <p:nvPr/>
            </p:nvSpPr>
            <p:spPr>
              <a:xfrm rot="19889981">
                <a:off x="8787310" y="2084643"/>
                <a:ext cx="3679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6DA8E8A-7F39-4A42-879A-0F833274C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89981">
                <a:off x="8787310" y="2084643"/>
                <a:ext cx="36798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8F543D00-F8C5-4571-A2A0-7ED5C9837106}"/>
              </a:ext>
            </a:extLst>
          </p:cNvPr>
          <p:cNvSpPr txBox="1"/>
          <p:nvPr/>
        </p:nvSpPr>
        <p:spPr>
          <a:xfrm>
            <a:off x="8577285" y="2962810"/>
            <a:ext cx="740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latin typeface="Cambria" panose="02040503050406030204" pitchFamily="18" charset="0"/>
                <a:ea typeface="Cambria" panose="02040503050406030204" pitchFamily="18" charset="0"/>
              </a:rPr>
              <a:t>Track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2B9591F-1EA8-4C8C-8F0D-162E56869FCA}"/>
                  </a:ext>
                </a:extLst>
              </p:cNvPr>
              <p:cNvSpPr/>
              <p:nvPr/>
            </p:nvSpPr>
            <p:spPr>
              <a:xfrm>
                <a:off x="1216736" y="1446492"/>
                <a:ext cx="1627861" cy="114546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9144" rIns="9144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/2)</m:t>
                      </m:r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1400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func>
                        <m:func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1400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2B9591F-1EA8-4C8C-8F0D-162E56869F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736" y="1446492"/>
                <a:ext cx="1627861" cy="11454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37B19E3-116A-4524-BDEC-24A649B699AC}"/>
                  </a:ext>
                </a:extLst>
              </p:cNvPr>
              <p:cNvSpPr/>
              <p:nvPr/>
            </p:nvSpPr>
            <p:spPr>
              <a:xfrm>
                <a:off x="1216736" y="3770592"/>
                <a:ext cx="1627861" cy="114546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endParaRPr lang="en-US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endParaRPr lang="en-US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37B19E3-116A-4524-BDEC-24A649B699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736" y="3770592"/>
                <a:ext cx="1627861" cy="11454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A999B38E-6800-4307-AE11-A19A9B02672D}"/>
                  </a:ext>
                </a:extLst>
              </p:cNvPr>
              <p:cNvSpPr/>
              <p:nvPr/>
            </p:nvSpPr>
            <p:spPr>
              <a:xfrm>
                <a:off x="4590966" y="3770592"/>
                <a:ext cx="1627861" cy="114546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/2)</m:t>
                      </m:r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A999B38E-6800-4307-AE11-A19A9B0267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966" y="3770592"/>
                <a:ext cx="1627861" cy="11454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7848FD9-17DB-48E0-9A27-59C61B7D1B07}"/>
                  </a:ext>
                </a:extLst>
              </p:cNvPr>
              <p:cNvSpPr/>
              <p:nvPr/>
            </p:nvSpPr>
            <p:spPr>
              <a:xfrm>
                <a:off x="4590966" y="1446492"/>
                <a:ext cx="1627861" cy="114546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7848FD9-17DB-48E0-9A27-59C61B7D1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966" y="1446492"/>
                <a:ext cx="1627861" cy="11454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0EA9F7F4-BF0F-4735-8985-C308FD3EB3B8}"/>
              </a:ext>
            </a:extLst>
          </p:cNvPr>
          <p:cNvCxnSpPr/>
          <p:nvPr/>
        </p:nvCxnSpPr>
        <p:spPr>
          <a:xfrm>
            <a:off x="2853307" y="1843087"/>
            <a:ext cx="17463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660C08B-233A-4B0F-9A11-5D0B41192306}"/>
              </a:ext>
            </a:extLst>
          </p:cNvPr>
          <p:cNvCxnSpPr>
            <a:cxnSpLocks/>
          </p:cNvCxnSpPr>
          <p:nvPr/>
        </p:nvCxnSpPr>
        <p:spPr>
          <a:xfrm flipH="1">
            <a:off x="2844597" y="2104659"/>
            <a:ext cx="17289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C528E0F3-EE7E-4DBD-8438-6E1C743D3EA2}"/>
              </a:ext>
            </a:extLst>
          </p:cNvPr>
          <p:cNvCxnSpPr>
            <a:cxnSpLocks/>
          </p:cNvCxnSpPr>
          <p:nvPr/>
        </p:nvCxnSpPr>
        <p:spPr>
          <a:xfrm flipH="1">
            <a:off x="2628900" y="2404533"/>
            <a:ext cx="1944645" cy="1366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882C7B9-66B7-4775-8F02-1481B86C720C}"/>
              </a:ext>
            </a:extLst>
          </p:cNvPr>
          <p:cNvCxnSpPr>
            <a:cxnSpLocks/>
          </p:cNvCxnSpPr>
          <p:nvPr/>
        </p:nvCxnSpPr>
        <p:spPr>
          <a:xfrm flipV="1">
            <a:off x="2844597" y="2586473"/>
            <a:ext cx="2006009" cy="1456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B4F62D5F-5ACC-4283-9FD9-61963239AA94}"/>
              </a:ext>
            </a:extLst>
          </p:cNvPr>
          <p:cNvCxnSpPr>
            <a:cxnSpLocks/>
          </p:cNvCxnSpPr>
          <p:nvPr/>
        </p:nvCxnSpPr>
        <p:spPr>
          <a:xfrm>
            <a:off x="2189753" y="2586473"/>
            <a:ext cx="0" cy="1184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0D4E94D-D6F1-4C8D-9348-206F079DC682}"/>
              </a:ext>
            </a:extLst>
          </p:cNvPr>
          <p:cNvCxnSpPr>
            <a:cxnSpLocks/>
          </p:cNvCxnSpPr>
          <p:nvPr/>
        </p:nvCxnSpPr>
        <p:spPr>
          <a:xfrm flipH="1" flipV="1">
            <a:off x="1785938" y="2586473"/>
            <a:ext cx="1" cy="1184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8A9376A-AE8A-4CEF-BF46-B1226A16956C}"/>
              </a:ext>
            </a:extLst>
          </p:cNvPr>
          <p:cNvCxnSpPr/>
          <p:nvPr/>
        </p:nvCxnSpPr>
        <p:spPr>
          <a:xfrm>
            <a:off x="2853307" y="4605932"/>
            <a:ext cx="17463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2AD11F1F-199E-4D0B-91E7-1A7D8A717056}"/>
              </a:ext>
            </a:extLst>
          </p:cNvPr>
          <p:cNvCxnSpPr>
            <a:cxnSpLocks/>
          </p:cNvCxnSpPr>
          <p:nvPr/>
        </p:nvCxnSpPr>
        <p:spPr>
          <a:xfrm flipH="1">
            <a:off x="2816865" y="4278740"/>
            <a:ext cx="17289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EE41A0E-4659-482D-ACB0-993D4F6427BA}"/>
              </a:ext>
            </a:extLst>
          </p:cNvPr>
          <p:cNvCxnSpPr>
            <a:cxnSpLocks/>
          </p:cNvCxnSpPr>
          <p:nvPr/>
        </p:nvCxnSpPr>
        <p:spPr>
          <a:xfrm>
            <a:off x="5575175" y="2586473"/>
            <a:ext cx="0" cy="1184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577C8F28-78EE-4BD0-935B-4F1B674A509B}"/>
              </a:ext>
            </a:extLst>
          </p:cNvPr>
          <p:cNvCxnSpPr>
            <a:cxnSpLocks/>
          </p:cNvCxnSpPr>
          <p:nvPr/>
        </p:nvCxnSpPr>
        <p:spPr>
          <a:xfrm flipH="1" flipV="1">
            <a:off x="5171360" y="2586473"/>
            <a:ext cx="1" cy="1184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2367336-B057-4313-A256-EEBB45D378E4}"/>
                  </a:ext>
                </a:extLst>
              </p:cNvPr>
              <p:cNvSpPr txBox="1"/>
              <p:nvPr/>
            </p:nvSpPr>
            <p:spPr>
              <a:xfrm>
                <a:off x="3367906" y="1535310"/>
                <a:ext cx="73347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2367336-B057-4313-A256-EEBB45D378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906" y="1535310"/>
                <a:ext cx="733471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9FE59C9-CF5C-4BF6-9A4A-ECFA9FEEEC54}"/>
                  </a:ext>
                </a:extLst>
              </p:cNvPr>
              <p:cNvSpPr txBox="1"/>
              <p:nvPr/>
            </p:nvSpPr>
            <p:spPr>
              <a:xfrm>
                <a:off x="4415109" y="3147476"/>
                <a:ext cx="8681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9FE59C9-CF5C-4BF6-9A4A-ECFA9FEEE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109" y="3147476"/>
                <a:ext cx="868123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C3DB6D9-4F2A-4577-895B-EEBDC1DB5F9B}"/>
                  </a:ext>
                </a:extLst>
              </p:cNvPr>
              <p:cNvSpPr txBox="1"/>
              <p:nvPr/>
            </p:nvSpPr>
            <p:spPr>
              <a:xfrm>
                <a:off x="5572306" y="3161029"/>
                <a:ext cx="8681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≥−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C3DB6D9-4F2A-4577-895B-EEBDC1DB5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306" y="3161029"/>
                <a:ext cx="868123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4E12BA2-B2FB-4109-B3D9-0B0D425A7C01}"/>
                  </a:ext>
                </a:extLst>
              </p:cNvPr>
              <p:cNvSpPr txBox="1"/>
              <p:nvPr/>
            </p:nvSpPr>
            <p:spPr>
              <a:xfrm>
                <a:off x="3381153" y="2060891"/>
                <a:ext cx="7578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4E12BA2-B2FB-4109-B3D9-0B0D425A7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153" y="2060891"/>
                <a:ext cx="757836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93991A00-DA0D-4E4A-B538-3D0CEAB893A9}"/>
                  </a:ext>
                </a:extLst>
              </p:cNvPr>
              <p:cNvSpPr txBox="1"/>
              <p:nvPr/>
            </p:nvSpPr>
            <p:spPr>
              <a:xfrm>
                <a:off x="814575" y="2938992"/>
                <a:ext cx="10592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𝑠𝑡𝑎𝑟𝑡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m:oMathPara>
                </a14:m>
                <a:endParaRPr lang="en-US" sz="1400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? 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93991A00-DA0D-4E4A-B538-3D0CEAB89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75" y="2938992"/>
                <a:ext cx="1059200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91E9EC9-3F55-4DA0-BCD0-31BC057E6ED0}"/>
                  </a:ext>
                </a:extLst>
              </p:cNvPr>
              <p:cNvSpPr txBox="1"/>
              <p:nvPr/>
            </p:nvSpPr>
            <p:spPr>
              <a:xfrm>
                <a:off x="2100590" y="3028863"/>
                <a:ext cx="8520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𝑠𝑡𝑜𝑝</m:t>
                      </m:r>
                    </m:oMath>
                  </m:oMathPara>
                </a14:m>
                <a:endParaRPr lang="en-US" sz="1400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91E9EC9-3F55-4DA0-BCD0-31BC057E6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590" y="3028863"/>
                <a:ext cx="852028" cy="307777"/>
              </a:xfrm>
              <a:prstGeom prst="rect">
                <a:avLst/>
              </a:prstGeom>
              <a:blipFill>
                <a:blip r:embed="rId16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E63E075C-F19A-441A-87E6-37A4DD0B2FA7}"/>
                  </a:ext>
                </a:extLst>
              </p:cNvPr>
              <p:cNvSpPr txBox="1"/>
              <p:nvPr/>
            </p:nvSpPr>
            <p:spPr>
              <a:xfrm rot="19488868">
                <a:off x="3028741" y="2846228"/>
                <a:ext cx="8520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𝑠𝑡𝑜𝑝</m:t>
                      </m:r>
                    </m:oMath>
                  </m:oMathPara>
                </a14:m>
                <a:endParaRPr lang="en-US" sz="1400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E63E075C-F19A-441A-87E6-37A4DD0B2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88868">
                <a:off x="3028741" y="2846228"/>
                <a:ext cx="852028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255A6A7-3585-491A-BCD9-65A609BA7E7B}"/>
                  </a:ext>
                </a:extLst>
              </p:cNvPr>
              <p:cNvSpPr txBox="1"/>
              <p:nvPr/>
            </p:nvSpPr>
            <p:spPr>
              <a:xfrm rot="19426576">
                <a:off x="3272268" y="3251263"/>
                <a:ext cx="12717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𝑠𝑡𝑎𝑟𝑡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m:oMathPara>
                </a14:m>
                <a:endParaRPr lang="en-US" sz="1400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? 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255A6A7-3585-491A-BCD9-65A609BA7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26576">
                <a:off x="3272268" y="3251263"/>
                <a:ext cx="1271758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1E24C85-4BEA-4902-914A-1B131DC9DF53}"/>
                  </a:ext>
                </a:extLst>
              </p:cNvPr>
              <p:cNvSpPr txBox="1"/>
              <p:nvPr/>
            </p:nvSpPr>
            <p:spPr>
              <a:xfrm>
                <a:off x="3237875" y="4038138"/>
                <a:ext cx="8520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𝑠𝑡𝑜𝑝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1E24C85-4BEA-4902-914A-1B131DC9D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875" y="4038138"/>
                <a:ext cx="852028" cy="307777"/>
              </a:xfrm>
              <a:prstGeom prst="rect">
                <a:avLst/>
              </a:prstGeom>
              <a:blipFill>
                <a:blip r:embed="rId19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2E4C685A-EF45-4CB1-A138-E9D29EA4E6D6}"/>
                  </a:ext>
                </a:extLst>
              </p:cNvPr>
              <p:cNvSpPr txBox="1"/>
              <p:nvPr/>
            </p:nvSpPr>
            <p:spPr>
              <a:xfrm>
                <a:off x="3188181" y="4581292"/>
                <a:ext cx="10592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𝑠𝑡𝑎𝑟𝑡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m:oMathPara>
                </a14:m>
                <a:endParaRPr lang="en-US" sz="1400" b="0" i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? </m:t>
                      </m:r>
                    </m:oMath>
                  </m:oMathPara>
                </a14:m>
                <a:endParaRPr lang="en-US" sz="1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2E4C685A-EF45-4CB1-A138-E9D29EA4E6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181" y="4581292"/>
                <a:ext cx="1059200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7" name="Content Placeholder 1">
                <a:extLst>
                  <a:ext uri="{FF2B5EF4-FFF2-40B4-BE49-F238E27FC236}">
                    <a16:creationId xmlns:a16="http://schemas.microsoft.com/office/drawing/2014/main" id="{09676FB4-1BCE-447F-9228-68D38FB74B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6975" y="3770592"/>
                <a:ext cx="4772023" cy="17586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d>
                  </m:oMath>
                </a14:m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, controller decides that vehicle goes straight, otherwise executes a turn command to bring error back in the interval</a:t>
                </a:r>
              </a:p>
              <a:p>
                <a:endParaRPr lang="ar-AE" sz="2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7" name="Content Placeholder 1">
                <a:extLst>
                  <a:ext uri="{FF2B5EF4-FFF2-40B4-BE49-F238E27FC236}">
                    <a16:creationId xmlns:a16="http://schemas.microsoft.com/office/drawing/2014/main" id="{09676FB4-1BCE-447F-9228-68D38FB74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975" y="3770592"/>
                <a:ext cx="4772023" cy="1758671"/>
              </a:xfrm>
              <a:prstGeom prst="rect">
                <a:avLst/>
              </a:prstGeom>
              <a:blipFill>
                <a:blip r:embed="rId21"/>
                <a:stretch>
                  <a:fillRect l="-511" t="-3819" r="-2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TextBox 97">
            <a:extLst>
              <a:ext uri="{FF2B5EF4-FFF2-40B4-BE49-F238E27FC236}">
                <a16:creationId xmlns:a16="http://schemas.microsoft.com/office/drawing/2014/main" id="{10EAAD39-E1F2-4510-A4AF-D4E8088F9F74}"/>
              </a:ext>
            </a:extLst>
          </p:cNvPr>
          <p:cNvSpPr txBox="1"/>
          <p:nvPr/>
        </p:nvSpPr>
        <p:spPr>
          <a:xfrm>
            <a:off x="1465886" y="1102932"/>
            <a:ext cx="119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Turn right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D9FAAAF-314F-4D8B-823D-15017527A9CF}"/>
              </a:ext>
            </a:extLst>
          </p:cNvPr>
          <p:cNvSpPr txBox="1"/>
          <p:nvPr/>
        </p:nvSpPr>
        <p:spPr>
          <a:xfrm>
            <a:off x="4873181" y="4842902"/>
            <a:ext cx="1043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Turn left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C335CA8-13E8-4BC9-ACFA-C233C3393753}"/>
              </a:ext>
            </a:extLst>
          </p:cNvPr>
          <p:cNvSpPr txBox="1"/>
          <p:nvPr/>
        </p:nvSpPr>
        <p:spPr>
          <a:xfrm>
            <a:off x="4918384" y="1091310"/>
            <a:ext cx="1262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Go straight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2B6D9A7-D5E1-4B12-A347-E01BBCFF8EF9}"/>
              </a:ext>
            </a:extLst>
          </p:cNvPr>
          <p:cNvSpPr txBox="1"/>
          <p:nvPr/>
        </p:nvSpPr>
        <p:spPr>
          <a:xfrm>
            <a:off x="1510865" y="4884801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Stationary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DF3F95D4-24D6-4051-A5C4-7F5D767D3C08}"/>
              </a:ext>
            </a:extLst>
          </p:cNvPr>
          <p:cNvCxnSpPr>
            <a:endCxn id="63" idx="1"/>
          </p:cNvCxnSpPr>
          <p:nvPr/>
        </p:nvCxnSpPr>
        <p:spPr>
          <a:xfrm>
            <a:off x="407194" y="4343326"/>
            <a:ext cx="80954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4A87109F-C2EC-4E2D-A0D2-21BBF14B93B5}"/>
                  </a:ext>
                </a:extLst>
              </p:cNvPr>
              <p:cNvSpPr txBox="1"/>
              <p:nvPr/>
            </p:nvSpPr>
            <p:spPr>
              <a:xfrm>
                <a:off x="126656" y="4282766"/>
                <a:ext cx="6941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200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200" b="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4A87109F-C2EC-4E2D-A0D2-21BBF14B9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56" y="4282766"/>
                <a:ext cx="694100" cy="64633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7936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864F33-8302-4A45-A2E0-B96ECA698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Autonomous mobile robots in a room, goal for each robot:</a:t>
            </a:r>
          </a:p>
          <a:p>
            <a:pPr lvl="1"/>
            <a:r>
              <a:rPr lang="en-US" sz="2400" dirty="0"/>
              <a:t>Reach a target at a known location</a:t>
            </a:r>
          </a:p>
          <a:p>
            <a:pPr lvl="1"/>
            <a:r>
              <a:rPr lang="en-US" sz="2400" dirty="0"/>
              <a:t>Avoid obstacles (positions not known in advance)</a:t>
            </a:r>
          </a:p>
          <a:p>
            <a:pPr lvl="1"/>
            <a:r>
              <a:rPr lang="en-US" sz="2400" dirty="0"/>
              <a:t>Minimize distance travelled</a:t>
            </a:r>
          </a:p>
          <a:p>
            <a:r>
              <a:rPr lang="en-US" dirty="0"/>
              <a:t>Design Problems:</a:t>
            </a:r>
          </a:p>
          <a:p>
            <a:pPr lvl="1"/>
            <a:r>
              <a:rPr lang="en-US" sz="2400" dirty="0"/>
              <a:t>Cameras/vision systems can provide estimates of obstacle positions</a:t>
            </a:r>
          </a:p>
          <a:p>
            <a:pPr lvl="2"/>
            <a:r>
              <a:rPr lang="en-US" sz="2400" dirty="0"/>
              <a:t>When should a robot update its estimate of the obstacle position?</a:t>
            </a:r>
          </a:p>
          <a:p>
            <a:pPr lvl="1"/>
            <a:r>
              <a:rPr lang="en-US" sz="2400" dirty="0"/>
              <a:t>Robots can communicate with each other</a:t>
            </a:r>
          </a:p>
          <a:p>
            <a:pPr lvl="2"/>
            <a:r>
              <a:rPr lang="en-US" sz="2400" dirty="0"/>
              <a:t>How often and what information can they communicate?</a:t>
            </a:r>
          </a:p>
          <a:p>
            <a:pPr lvl="1"/>
            <a:r>
              <a:rPr lang="en-US" sz="2400" dirty="0"/>
              <a:t>High-level motion planning</a:t>
            </a:r>
          </a:p>
          <a:p>
            <a:pPr lvl="2"/>
            <a:r>
              <a:rPr lang="en-US" sz="2400" dirty="0"/>
              <a:t>What path in the speed/direction-space should the robots traverse?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356778-DA11-4650-9CDA-C9976E10B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Application: Robot Coordination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52415-9729-4585-A4FB-9B4726657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753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DCFFF4C-F390-42F9-BA00-D92181BC9115}"/>
              </a:ext>
            </a:extLst>
          </p:cNvPr>
          <p:cNvCxnSpPr/>
          <p:nvPr/>
        </p:nvCxnSpPr>
        <p:spPr>
          <a:xfrm flipV="1">
            <a:off x="1344708" y="1967686"/>
            <a:ext cx="680511" cy="188041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DC35A9C-D396-448A-B4AB-1C62E4C42DF5}"/>
              </a:ext>
            </a:extLst>
          </p:cNvPr>
          <p:cNvCxnSpPr>
            <a:cxnSpLocks/>
          </p:cNvCxnSpPr>
          <p:nvPr/>
        </p:nvCxnSpPr>
        <p:spPr>
          <a:xfrm>
            <a:off x="1344709" y="4030059"/>
            <a:ext cx="736453" cy="194555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B0F6D7B-5B1B-4AE8-B60F-198DA2FD1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planning with obstacle avoidance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EF13D-4ED7-499A-9582-CD9ED330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67</a:t>
            </a:fld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9340D0-7F73-4F3C-8BF5-A4942DD58B28}"/>
              </a:ext>
            </a:extLst>
          </p:cNvPr>
          <p:cNvCxnSpPr/>
          <p:nvPr/>
        </p:nvCxnSpPr>
        <p:spPr>
          <a:xfrm flipV="1">
            <a:off x="814508" y="1375442"/>
            <a:ext cx="0" cy="3918857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18D450A-8006-4E3E-A13E-9FDD95553FE8}"/>
              </a:ext>
            </a:extLst>
          </p:cNvPr>
          <p:cNvCxnSpPr>
            <a:cxnSpLocks/>
          </p:cNvCxnSpPr>
          <p:nvPr/>
        </p:nvCxnSpPr>
        <p:spPr>
          <a:xfrm flipV="1">
            <a:off x="460900" y="4790841"/>
            <a:ext cx="5430621" cy="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1A6FEC3-FA55-4989-9016-56988EE1C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34" y="3762949"/>
            <a:ext cx="551150" cy="5342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914CAC-BFCF-4B52-B258-E5F896952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34" y="1874640"/>
            <a:ext cx="551150" cy="534218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12A08D9F-869D-4F33-BDE1-0DF5AD64008F}"/>
              </a:ext>
            </a:extLst>
          </p:cNvPr>
          <p:cNvSpPr/>
          <p:nvPr/>
        </p:nvSpPr>
        <p:spPr>
          <a:xfrm>
            <a:off x="4633950" y="2794503"/>
            <a:ext cx="919778" cy="54786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Goal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7315FC5-50B5-44CD-8FFF-347085E6D148}"/>
                  </a:ext>
                </a:extLst>
              </p:cNvPr>
              <p:cNvSpPr txBox="1"/>
              <p:nvPr/>
            </p:nvSpPr>
            <p:spPr>
              <a:xfrm>
                <a:off x="4860668" y="4962605"/>
                <a:ext cx="42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7315FC5-50B5-44CD-8FFF-347085E6D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668" y="4962605"/>
                <a:ext cx="42639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84B730-692A-4F71-B61E-618535EE7F98}"/>
                  </a:ext>
                </a:extLst>
              </p:cNvPr>
              <p:cNvSpPr txBox="1"/>
              <p:nvPr/>
            </p:nvSpPr>
            <p:spPr>
              <a:xfrm>
                <a:off x="346683" y="1209202"/>
                <a:ext cx="42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84B730-692A-4F71-B61E-618535EE7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83" y="1209202"/>
                <a:ext cx="426399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08C04C-AD31-48EB-84BC-8882177134DD}"/>
                  </a:ext>
                </a:extLst>
              </p:cNvPr>
              <p:cNvSpPr txBox="1"/>
              <p:nvPr/>
            </p:nvSpPr>
            <p:spPr>
              <a:xfrm>
                <a:off x="880127" y="4484242"/>
                <a:ext cx="133972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08C04C-AD31-48EB-84BC-888217713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27" y="4484242"/>
                <a:ext cx="1339726" cy="338554"/>
              </a:xfrm>
              <a:prstGeom prst="rect">
                <a:avLst/>
              </a:prstGeom>
              <a:blipFill>
                <a:blip r:embed="rId5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1F1702-F14C-40E5-9331-93BCCC86B8A8}"/>
                  </a:ext>
                </a:extLst>
              </p:cNvPr>
              <p:cNvSpPr txBox="1"/>
              <p:nvPr/>
            </p:nvSpPr>
            <p:spPr>
              <a:xfrm>
                <a:off x="773082" y="2393405"/>
                <a:ext cx="135396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1F1702-F14C-40E5-9331-93BCCC86B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82" y="2393405"/>
                <a:ext cx="1353960" cy="338554"/>
              </a:xfrm>
              <a:prstGeom prst="rect">
                <a:avLst/>
              </a:prstGeom>
              <a:blipFill>
                <a:blip r:embed="rId6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832E5FD-22D7-4F32-A4FF-D2FFC58E2E4C}"/>
                  </a:ext>
                </a:extLst>
              </p:cNvPr>
              <p:cNvSpPr txBox="1"/>
              <p:nvPr/>
            </p:nvSpPr>
            <p:spPr>
              <a:xfrm>
                <a:off x="1895858" y="1680084"/>
                <a:ext cx="79887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832E5FD-22D7-4F32-A4FF-D2FFC58E2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858" y="1680084"/>
                <a:ext cx="798872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878946C-1765-4405-A31B-1CDA3568C7F7}"/>
                  </a:ext>
                </a:extLst>
              </p:cNvPr>
              <p:cNvSpPr txBox="1"/>
              <p:nvPr/>
            </p:nvSpPr>
            <p:spPr>
              <a:xfrm>
                <a:off x="1790053" y="4169246"/>
                <a:ext cx="79412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878946C-1765-4405-A31B-1CDA3568C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053" y="4169246"/>
                <a:ext cx="794128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ADAD588-6626-43E0-9C12-1C7F460FF9AE}"/>
                  </a:ext>
                </a:extLst>
              </p:cNvPr>
              <p:cNvSpPr txBox="1"/>
              <p:nvPr/>
            </p:nvSpPr>
            <p:spPr>
              <a:xfrm>
                <a:off x="4840972" y="2445298"/>
                <a:ext cx="888127" cy="375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ADAD588-6626-43E0-9C12-1C7F460FF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972" y="2445298"/>
                <a:ext cx="888127" cy="375937"/>
              </a:xfrm>
              <a:prstGeom prst="rect">
                <a:avLst/>
              </a:prstGeom>
              <a:blipFill>
                <a:blip r:embed="rId9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1">
                <a:extLst>
                  <a:ext uri="{FF2B5EF4-FFF2-40B4-BE49-F238E27FC236}">
                    <a16:creationId xmlns:a16="http://schemas.microsoft.com/office/drawing/2014/main" id="{90295F78-31F2-41A8-A166-57A7DE065E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58950" y="1332703"/>
                <a:ext cx="6006818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Assumptions:</a:t>
                </a:r>
              </a:p>
              <a:p>
                <a:pPr lvl="1"/>
                <a:r>
                  <a:rPr lang="en-US" sz="2400" dirty="0"/>
                  <a:t>Two-dimensional world </a:t>
                </a:r>
              </a:p>
              <a:p>
                <a:pPr lvl="1"/>
                <a:r>
                  <a:rPr lang="en-US" sz="2400" dirty="0"/>
                  <a:t>Robots are just points</a:t>
                </a:r>
              </a:p>
              <a:p>
                <a:pPr lvl="1"/>
                <a:r>
                  <a:rPr lang="en-US" sz="2400" dirty="0"/>
                  <a:t>Each robot travels with a fixed speed</a:t>
                </a:r>
              </a:p>
              <a:p>
                <a:r>
                  <a:rPr lang="en-US" sz="2400" dirty="0"/>
                  <a:t>Dynamics for Robot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400" dirty="0"/>
                  <a:t>;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endParaRPr lang="en-US" sz="2400" dirty="0"/>
              </a:p>
              <a:p>
                <a:r>
                  <a:rPr lang="en-US" sz="2400" dirty="0"/>
                  <a:t>Design objectives</a:t>
                </a:r>
                <a:r>
                  <a:rPr lang="en-US" dirty="0"/>
                  <a:t>:</a:t>
                </a:r>
              </a:p>
              <a:p>
                <a:pPr lvl="1"/>
                <a:r>
                  <a:rPr lang="en-US" sz="2400" dirty="0"/>
                  <a:t>Eventually reach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sz="2400" dirty="0"/>
                  <a:t>Always avoid Obstacle1 and Obstacle 2</a:t>
                </a:r>
              </a:p>
              <a:p>
                <a:pPr lvl="1"/>
                <a:r>
                  <a:rPr lang="en-US" sz="2400" dirty="0"/>
                  <a:t>Minimize distance travelled</a:t>
                </a:r>
              </a:p>
            </p:txBody>
          </p:sp>
        </mc:Choice>
        <mc:Fallback xmlns="">
          <p:sp>
            <p:nvSpPr>
              <p:cNvPr id="33" name="Content Placeholder 1">
                <a:extLst>
                  <a:ext uri="{FF2B5EF4-FFF2-40B4-BE49-F238E27FC236}">
                    <a16:creationId xmlns:a16="http://schemas.microsoft.com/office/drawing/2014/main" id="{90295F78-31F2-41A8-A166-57A7DE065E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58950" y="1332703"/>
                <a:ext cx="6006818" cy="4351338"/>
              </a:xfrm>
              <a:blipFill>
                <a:blip r:embed="rId10"/>
                <a:stretch>
                  <a:fillRect l="-812" t="-1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BD4BBF-8860-4F54-8E4E-8F4F7C129BC9}"/>
                  </a:ext>
                </a:extLst>
              </p:cNvPr>
              <p:cNvSpPr txBox="1"/>
              <p:nvPr/>
            </p:nvSpPr>
            <p:spPr>
              <a:xfrm>
                <a:off x="1108462" y="3342506"/>
                <a:ext cx="4830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BD4BBF-8860-4F54-8E4E-8F4F7C129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462" y="3342506"/>
                <a:ext cx="483081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0C78E2D-024A-4357-91BF-67068DB96006}"/>
                  </a:ext>
                </a:extLst>
              </p:cNvPr>
              <p:cNvSpPr txBox="1"/>
              <p:nvPr/>
            </p:nvSpPr>
            <p:spPr>
              <a:xfrm>
                <a:off x="1137203" y="1436579"/>
                <a:ext cx="4884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0C78E2D-024A-4357-91BF-67068DB96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203" y="1436579"/>
                <a:ext cx="48840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EED802DE-0A7D-47CC-9074-C8EC520E357B}"/>
              </a:ext>
            </a:extLst>
          </p:cNvPr>
          <p:cNvGrpSpPr/>
          <p:nvPr/>
        </p:nvGrpSpPr>
        <p:grpSpPr>
          <a:xfrm>
            <a:off x="2870267" y="3173696"/>
            <a:ext cx="2338270" cy="988238"/>
            <a:chOff x="2325874" y="3124641"/>
            <a:chExt cx="2338270" cy="98823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87A9D5-E75D-47D3-AFBA-48749E8C780D}"/>
                </a:ext>
              </a:extLst>
            </p:cNvPr>
            <p:cNvSpPr/>
            <p:nvPr/>
          </p:nvSpPr>
          <p:spPr>
            <a:xfrm>
              <a:off x="2766253" y="3429000"/>
              <a:ext cx="468726" cy="683879"/>
            </a:xfrm>
            <a:custGeom>
              <a:avLst/>
              <a:gdLst>
                <a:gd name="connsiteX0" fmla="*/ 222837 w 468726"/>
                <a:gd name="connsiteY0" fmla="*/ 107577 h 683879"/>
                <a:gd name="connsiteX1" fmla="*/ 184417 w 468726"/>
                <a:gd name="connsiteY1" fmla="*/ 76841 h 683879"/>
                <a:gd name="connsiteX2" fmla="*/ 138313 w 468726"/>
                <a:gd name="connsiteY2" fmla="*/ 46105 h 683879"/>
                <a:gd name="connsiteX3" fmla="*/ 122945 w 468726"/>
                <a:gd name="connsiteY3" fmla="*/ 30736 h 683879"/>
                <a:gd name="connsiteX4" fmla="*/ 99893 w 468726"/>
                <a:gd name="connsiteY4" fmla="*/ 23052 h 683879"/>
                <a:gd name="connsiteX5" fmla="*/ 53789 w 468726"/>
                <a:gd name="connsiteY5" fmla="*/ 0 h 683879"/>
                <a:gd name="connsiteX6" fmla="*/ 15368 w 468726"/>
                <a:gd name="connsiteY6" fmla="*/ 15368 h 683879"/>
                <a:gd name="connsiteX7" fmla="*/ 7684 w 468726"/>
                <a:gd name="connsiteY7" fmla="*/ 46105 h 683879"/>
                <a:gd name="connsiteX8" fmla="*/ 0 w 468726"/>
                <a:gd name="connsiteY8" fmla="*/ 84525 h 683879"/>
                <a:gd name="connsiteX9" fmla="*/ 7684 w 468726"/>
                <a:gd name="connsiteY9" fmla="*/ 199785 h 683879"/>
                <a:gd name="connsiteX10" fmla="*/ 30736 w 468726"/>
                <a:gd name="connsiteY10" fmla="*/ 245889 h 683879"/>
                <a:gd name="connsiteX11" fmla="*/ 53789 w 468726"/>
                <a:gd name="connsiteY11" fmla="*/ 291994 h 683879"/>
                <a:gd name="connsiteX12" fmla="*/ 69157 w 468726"/>
                <a:gd name="connsiteY12" fmla="*/ 338098 h 683879"/>
                <a:gd name="connsiteX13" fmla="*/ 76841 w 468726"/>
                <a:gd name="connsiteY13" fmla="*/ 361150 h 683879"/>
                <a:gd name="connsiteX14" fmla="*/ 61473 w 468726"/>
                <a:gd name="connsiteY14" fmla="*/ 437990 h 683879"/>
                <a:gd name="connsiteX15" fmla="*/ 46105 w 468726"/>
                <a:gd name="connsiteY15" fmla="*/ 461042 h 683879"/>
                <a:gd name="connsiteX16" fmla="*/ 53789 w 468726"/>
                <a:gd name="connsiteY16" fmla="*/ 568619 h 683879"/>
                <a:gd name="connsiteX17" fmla="*/ 69157 w 468726"/>
                <a:gd name="connsiteY17" fmla="*/ 591671 h 683879"/>
                <a:gd name="connsiteX18" fmla="*/ 115261 w 468726"/>
                <a:gd name="connsiteY18" fmla="*/ 637775 h 683879"/>
                <a:gd name="connsiteX19" fmla="*/ 169049 w 468726"/>
                <a:gd name="connsiteY19" fmla="*/ 683879 h 683879"/>
                <a:gd name="connsiteX20" fmla="*/ 253573 w 468726"/>
                <a:gd name="connsiteY20" fmla="*/ 653143 h 683879"/>
                <a:gd name="connsiteX21" fmla="*/ 261257 w 468726"/>
                <a:gd name="connsiteY21" fmla="*/ 630091 h 683879"/>
                <a:gd name="connsiteX22" fmla="*/ 276626 w 468726"/>
                <a:gd name="connsiteY22" fmla="*/ 499463 h 683879"/>
                <a:gd name="connsiteX23" fmla="*/ 291994 w 468726"/>
                <a:gd name="connsiteY23" fmla="*/ 476410 h 683879"/>
                <a:gd name="connsiteX24" fmla="*/ 361150 w 468726"/>
                <a:gd name="connsiteY24" fmla="*/ 484094 h 683879"/>
                <a:gd name="connsiteX25" fmla="*/ 414938 w 468726"/>
                <a:gd name="connsiteY25" fmla="*/ 476410 h 683879"/>
                <a:gd name="connsiteX26" fmla="*/ 437990 w 468726"/>
                <a:gd name="connsiteY26" fmla="*/ 453358 h 683879"/>
                <a:gd name="connsiteX27" fmla="*/ 468726 w 468726"/>
                <a:gd name="connsiteY27" fmla="*/ 399570 h 683879"/>
                <a:gd name="connsiteX28" fmla="*/ 461042 w 468726"/>
                <a:gd name="connsiteY28" fmla="*/ 330414 h 683879"/>
                <a:gd name="connsiteX29" fmla="*/ 437990 w 468726"/>
                <a:gd name="connsiteY29" fmla="*/ 307362 h 683879"/>
                <a:gd name="connsiteX30" fmla="*/ 376518 w 468726"/>
                <a:gd name="connsiteY30" fmla="*/ 253573 h 683879"/>
                <a:gd name="connsiteX31" fmla="*/ 330414 w 468726"/>
                <a:gd name="connsiteY31" fmla="*/ 222837 h 683879"/>
                <a:gd name="connsiteX32" fmla="*/ 307362 w 468726"/>
                <a:gd name="connsiteY32" fmla="*/ 207469 h 683879"/>
                <a:gd name="connsiteX33" fmla="*/ 261257 w 468726"/>
                <a:gd name="connsiteY33" fmla="*/ 184417 h 683879"/>
                <a:gd name="connsiteX34" fmla="*/ 238205 w 468726"/>
                <a:gd name="connsiteY34" fmla="*/ 130629 h 683879"/>
                <a:gd name="connsiteX35" fmla="*/ 222837 w 468726"/>
                <a:gd name="connsiteY35" fmla="*/ 107577 h 68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68726" h="683879">
                  <a:moveTo>
                    <a:pt x="222837" y="107577"/>
                  </a:moveTo>
                  <a:cubicBezTo>
                    <a:pt x="213872" y="98612"/>
                    <a:pt x="197681" y="86487"/>
                    <a:pt x="184417" y="76841"/>
                  </a:cubicBezTo>
                  <a:cubicBezTo>
                    <a:pt x="169480" y="65977"/>
                    <a:pt x="151373" y="59166"/>
                    <a:pt x="138313" y="46105"/>
                  </a:cubicBezTo>
                  <a:cubicBezTo>
                    <a:pt x="133190" y="40982"/>
                    <a:pt x="129157" y="34464"/>
                    <a:pt x="122945" y="30736"/>
                  </a:cubicBezTo>
                  <a:cubicBezTo>
                    <a:pt x="116000" y="26569"/>
                    <a:pt x="107138" y="26674"/>
                    <a:pt x="99893" y="23052"/>
                  </a:cubicBezTo>
                  <a:cubicBezTo>
                    <a:pt x="40310" y="-6739"/>
                    <a:pt x="111731" y="19314"/>
                    <a:pt x="53789" y="0"/>
                  </a:cubicBezTo>
                  <a:cubicBezTo>
                    <a:pt x="40982" y="5123"/>
                    <a:pt x="25121" y="5615"/>
                    <a:pt x="15368" y="15368"/>
                  </a:cubicBezTo>
                  <a:cubicBezTo>
                    <a:pt x="7900" y="22836"/>
                    <a:pt x="9975" y="35796"/>
                    <a:pt x="7684" y="46105"/>
                  </a:cubicBezTo>
                  <a:cubicBezTo>
                    <a:pt x="4851" y="58854"/>
                    <a:pt x="2561" y="71718"/>
                    <a:pt x="0" y="84525"/>
                  </a:cubicBezTo>
                  <a:cubicBezTo>
                    <a:pt x="2561" y="122945"/>
                    <a:pt x="3432" y="161515"/>
                    <a:pt x="7684" y="199785"/>
                  </a:cubicBezTo>
                  <a:cubicBezTo>
                    <a:pt x="10443" y="224617"/>
                    <a:pt x="19820" y="224057"/>
                    <a:pt x="30736" y="245889"/>
                  </a:cubicBezTo>
                  <a:cubicBezTo>
                    <a:pt x="62548" y="309513"/>
                    <a:pt x="9745" y="225930"/>
                    <a:pt x="53789" y="291994"/>
                  </a:cubicBezTo>
                  <a:lnTo>
                    <a:pt x="69157" y="338098"/>
                  </a:lnTo>
                  <a:lnTo>
                    <a:pt x="76841" y="361150"/>
                  </a:lnTo>
                  <a:cubicBezTo>
                    <a:pt x="74009" y="380972"/>
                    <a:pt x="72202" y="416532"/>
                    <a:pt x="61473" y="437990"/>
                  </a:cubicBezTo>
                  <a:cubicBezTo>
                    <a:pt x="57343" y="446250"/>
                    <a:pt x="51228" y="453358"/>
                    <a:pt x="46105" y="461042"/>
                  </a:cubicBezTo>
                  <a:cubicBezTo>
                    <a:pt x="48666" y="496901"/>
                    <a:pt x="47541" y="533216"/>
                    <a:pt x="53789" y="568619"/>
                  </a:cubicBezTo>
                  <a:cubicBezTo>
                    <a:pt x="55394" y="577713"/>
                    <a:pt x="63022" y="584769"/>
                    <a:pt x="69157" y="591671"/>
                  </a:cubicBezTo>
                  <a:cubicBezTo>
                    <a:pt x="83596" y="607915"/>
                    <a:pt x="99893" y="622407"/>
                    <a:pt x="115261" y="637775"/>
                  </a:cubicBezTo>
                  <a:cubicBezTo>
                    <a:pt x="152527" y="675041"/>
                    <a:pt x="133941" y="660474"/>
                    <a:pt x="169049" y="683879"/>
                  </a:cubicBezTo>
                  <a:cubicBezTo>
                    <a:pt x="215285" y="678100"/>
                    <a:pt x="229611" y="689085"/>
                    <a:pt x="253573" y="653143"/>
                  </a:cubicBezTo>
                  <a:cubicBezTo>
                    <a:pt x="258066" y="646404"/>
                    <a:pt x="258696" y="637775"/>
                    <a:pt x="261257" y="630091"/>
                  </a:cubicBezTo>
                  <a:cubicBezTo>
                    <a:pt x="266380" y="586548"/>
                    <a:pt x="268027" y="542455"/>
                    <a:pt x="276626" y="499463"/>
                  </a:cubicBezTo>
                  <a:cubicBezTo>
                    <a:pt x="278437" y="490407"/>
                    <a:pt x="282908" y="478062"/>
                    <a:pt x="291994" y="476410"/>
                  </a:cubicBezTo>
                  <a:cubicBezTo>
                    <a:pt x="314814" y="472261"/>
                    <a:pt x="338098" y="481533"/>
                    <a:pt x="361150" y="484094"/>
                  </a:cubicBezTo>
                  <a:cubicBezTo>
                    <a:pt x="379079" y="481533"/>
                    <a:pt x="398122" y="483136"/>
                    <a:pt x="414938" y="476410"/>
                  </a:cubicBezTo>
                  <a:cubicBezTo>
                    <a:pt x="425028" y="472374"/>
                    <a:pt x="431033" y="461706"/>
                    <a:pt x="437990" y="453358"/>
                  </a:cubicBezTo>
                  <a:cubicBezTo>
                    <a:pt x="451566" y="437067"/>
                    <a:pt x="459331" y="418359"/>
                    <a:pt x="468726" y="399570"/>
                  </a:cubicBezTo>
                  <a:cubicBezTo>
                    <a:pt x="466165" y="376518"/>
                    <a:pt x="468377" y="352418"/>
                    <a:pt x="461042" y="330414"/>
                  </a:cubicBezTo>
                  <a:cubicBezTo>
                    <a:pt x="457606" y="320105"/>
                    <a:pt x="444662" y="315940"/>
                    <a:pt x="437990" y="307362"/>
                  </a:cubicBezTo>
                  <a:cubicBezTo>
                    <a:pt x="393825" y="250577"/>
                    <a:pt x="429502" y="266819"/>
                    <a:pt x="376518" y="253573"/>
                  </a:cubicBezTo>
                  <a:lnTo>
                    <a:pt x="330414" y="222837"/>
                  </a:lnTo>
                  <a:cubicBezTo>
                    <a:pt x="322730" y="217714"/>
                    <a:pt x="316123" y="210389"/>
                    <a:pt x="307362" y="207469"/>
                  </a:cubicBezTo>
                  <a:cubicBezTo>
                    <a:pt x="275549" y="196865"/>
                    <a:pt x="291049" y="204278"/>
                    <a:pt x="261257" y="184417"/>
                  </a:cubicBezTo>
                  <a:cubicBezTo>
                    <a:pt x="254259" y="170421"/>
                    <a:pt x="241032" y="147588"/>
                    <a:pt x="238205" y="130629"/>
                  </a:cubicBezTo>
                  <a:cubicBezTo>
                    <a:pt x="234392" y="107751"/>
                    <a:pt x="231802" y="116542"/>
                    <a:pt x="222837" y="107577"/>
                  </a:cubicBezTo>
                  <a:close/>
                </a:path>
              </a:pathLst>
            </a:custGeom>
            <a:solidFill>
              <a:srgbClr val="FFAFB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92ABD7-7F16-4EDD-8F3A-925518A7F3BD}"/>
                </a:ext>
              </a:extLst>
            </p:cNvPr>
            <p:cNvSpPr txBox="1"/>
            <p:nvPr/>
          </p:nvSpPr>
          <p:spPr>
            <a:xfrm>
              <a:off x="2325874" y="3124641"/>
              <a:ext cx="1165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Obstacle 1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28C0F50-B4B4-4540-BDC1-926661D3AD9E}"/>
                </a:ext>
              </a:extLst>
            </p:cNvPr>
            <p:cNvSpPr/>
            <p:nvPr/>
          </p:nvSpPr>
          <p:spPr>
            <a:xfrm>
              <a:off x="2908661" y="3723251"/>
              <a:ext cx="115128" cy="10241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CDDB7BB-72E1-4E97-8EB6-827087072557}"/>
                    </a:ext>
                  </a:extLst>
                </p:cNvPr>
                <p:cNvSpPr txBox="1"/>
                <p:nvPr/>
              </p:nvSpPr>
              <p:spPr>
                <a:xfrm>
                  <a:off x="3045688" y="3357895"/>
                  <a:ext cx="16184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CDDB7BB-72E1-4E97-8EB6-8270870725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5688" y="3357895"/>
                  <a:ext cx="1618456" cy="338554"/>
                </a:xfrm>
                <a:prstGeom prst="rect">
                  <a:avLst/>
                </a:prstGeom>
                <a:blipFill>
                  <a:blip r:embed="rId13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169311-6CA0-4C17-A62E-0E606506996A}"/>
              </a:ext>
            </a:extLst>
          </p:cNvPr>
          <p:cNvGrpSpPr/>
          <p:nvPr/>
        </p:nvGrpSpPr>
        <p:grpSpPr>
          <a:xfrm>
            <a:off x="3148267" y="1952700"/>
            <a:ext cx="1866979" cy="1118819"/>
            <a:chOff x="4059220" y="1486130"/>
            <a:chExt cx="1866979" cy="111881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5E2A94B-0BE8-4DCB-A313-D8CE60C64029}"/>
                </a:ext>
              </a:extLst>
            </p:cNvPr>
            <p:cNvGrpSpPr/>
            <p:nvPr/>
          </p:nvGrpSpPr>
          <p:grpSpPr>
            <a:xfrm>
              <a:off x="4059220" y="1486130"/>
              <a:ext cx="1193518" cy="1118819"/>
              <a:chOff x="4059220" y="1486130"/>
              <a:chExt cx="1193518" cy="111881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29B671C4-86E6-4F6B-8CB2-901FFE5DACCC}"/>
                  </a:ext>
                </a:extLst>
              </p:cNvPr>
              <p:cNvSpPr/>
              <p:nvPr/>
            </p:nvSpPr>
            <p:spPr>
              <a:xfrm>
                <a:off x="4059220" y="2033252"/>
                <a:ext cx="801448" cy="571697"/>
              </a:xfrm>
              <a:custGeom>
                <a:avLst/>
                <a:gdLst>
                  <a:gd name="connsiteX0" fmla="*/ 192101 w 716949"/>
                  <a:gd name="connsiteY0" fmla="*/ 30737 h 814508"/>
                  <a:gd name="connsiteX1" fmla="*/ 161364 w 716949"/>
                  <a:gd name="connsiteY1" fmla="*/ 99893 h 814508"/>
                  <a:gd name="connsiteX2" fmla="*/ 138312 w 716949"/>
                  <a:gd name="connsiteY2" fmla="*/ 122945 h 814508"/>
                  <a:gd name="connsiteX3" fmla="*/ 122944 w 716949"/>
                  <a:gd name="connsiteY3" fmla="*/ 145997 h 814508"/>
                  <a:gd name="connsiteX4" fmla="*/ 99892 w 716949"/>
                  <a:gd name="connsiteY4" fmla="*/ 253574 h 814508"/>
                  <a:gd name="connsiteX5" fmla="*/ 107576 w 716949"/>
                  <a:gd name="connsiteY5" fmla="*/ 391886 h 814508"/>
                  <a:gd name="connsiteX6" fmla="*/ 107576 w 716949"/>
                  <a:gd name="connsiteY6" fmla="*/ 499463 h 814508"/>
                  <a:gd name="connsiteX7" fmla="*/ 84524 w 716949"/>
                  <a:gd name="connsiteY7" fmla="*/ 530199 h 814508"/>
                  <a:gd name="connsiteX8" fmla="*/ 30736 w 716949"/>
                  <a:gd name="connsiteY8" fmla="*/ 576303 h 814508"/>
                  <a:gd name="connsiteX9" fmla="*/ 7684 w 716949"/>
                  <a:gd name="connsiteY9" fmla="*/ 622407 h 814508"/>
                  <a:gd name="connsiteX10" fmla="*/ 0 w 716949"/>
                  <a:gd name="connsiteY10" fmla="*/ 653143 h 814508"/>
                  <a:gd name="connsiteX11" fmla="*/ 7684 w 716949"/>
                  <a:gd name="connsiteY11" fmla="*/ 699247 h 814508"/>
                  <a:gd name="connsiteX12" fmla="*/ 46104 w 716949"/>
                  <a:gd name="connsiteY12" fmla="*/ 737668 h 814508"/>
                  <a:gd name="connsiteX13" fmla="*/ 69156 w 716949"/>
                  <a:gd name="connsiteY13" fmla="*/ 760720 h 814508"/>
                  <a:gd name="connsiteX14" fmla="*/ 99892 w 716949"/>
                  <a:gd name="connsiteY14" fmla="*/ 776088 h 814508"/>
                  <a:gd name="connsiteX15" fmla="*/ 122944 w 716949"/>
                  <a:gd name="connsiteY15" fmla="*/ 791456 h 814508"/>
                  <a:gd name="connsiteX16" fmla="*/ 153680 w 716949"/>
                  <a:gd name="connsiteY16" fmla="*/ 799140 h 814508"/>
                  <a:gd name="connsiteX17" fmla="*/ 192101 w 716949"/>
                  <a:gd name="connsiteY17" fmla="*/ 814508 h 814508"/>
                  <a:gd name="connsiteX18" fmla="*/ 284309 w 716949"/>
                  <a:gd name="connsiteY18" fmla="*/ 806824 h 814508"/>
                  <a:gd name="connsiteX19" fmla="*/ 299677 w 716949"/>
                  <a:gd name="connsiteY19" fmla="*/ 783772 h 814508"/>
                  <a:gd name="connsiteX20" fmla="*/ 307361 w 716949"/>
                  <a:gd name="connsiteY20" fmla="*/ 760720 h 814508"/>
                  <a:gd name="connsiteX21" fmla="*/ 330413 w 716949"/>
                  <a:gd name="connsiteY21" fmla="*/ 714616 h 814508"/>
                  <a:gd name="connsiteX22" fmla="*/ 361149 w 716949"/>
                  <a:gd name="connsiteY22" fmla="*/ 583987 h 814508"/>
                  <a:gd name="connsiteX23" fmla="*/ 430306 w 716949"/>
                  <a:gd name="connsiteY23" fmla="*/ 591671 h 814508"/>
                  <a:gd name="connsiteX24" fmla="*/ 468726 w 716949"/>
                  <a:gd name="connsiteY24" fmla="*/ 614723 h 814508"/>
                  <a:gd name="connsiteX25" fmla="*/ 491778 w 716949"/>
                  <a:gd name="connsiteY25" fmla="*/ 630091 h 814508"/>
                  <a:gd name="connsiteX26" fmla="*/ 522514 w 716949"/>
                  <a:gd name="connsiteY26" fmla="*/ 637775 h 814508"/>
                  <a:gd name="connsiteX27" fmla="*/ 576302 w 716949"/>
                  <a:gd name="connsiteY27" fmla="*/ 653143 h 814508"/>
                  <a:gd name="connsiteX28" fmla="*/ 653143 w 716949"/>
                  <a:gd name="connsiteY28" fmla="*/ 630091 h 814508"/>
                  <a:gd name="connsiteX29" fmla="*/ 660827 w 716949"/>
                  <a:gd name="connsiteY29" fmla="*/ 599355 h 814508"/>
                  <a:gd name="connsiteX30" fmla="*/ 653143 w 716949"/>
                  <a:gd name="connsiteY30" fmla="*/ 537883 h 814508"/>
                  <a:gd name="connsiteX31" fmla="*/ 630090 w 716949"/>
                  <a:gd name="connsiteY31" fmla="*/ 522515 h 814508"/>
                  <a:gd name="connsiteX32" fmla="*/ 622406 w 716949"/>
                  <a:gd name="connsiteY32" fmla="*/ 499463 h 814508"/>
                  <a:gd name="connsiteX33" fmla="*/ 591670 w 716949"/>
                  <a:gd name="connsiteY33" fmla="*/ 461042 h 814508"/>
                  <a:gd name="connsiteX34" fmla="*/ 560934 w 716949"/>
                  <a:gd name="connsiteY34" fmla="*/ 414938 h 814508"/>
                  <a:gd name="connsiteX35" fmla="*/ 553250 w 716949"/>
                  <a:gd name="connsiteY35" fmla="*/ 384202 h 814508"/>
                  <a:gd name="connsiteX36" fmla="*/ 560934 w 716949"/>
                  <a:gd name="connsiteY36" fmla="*/ 315046 h 814508"/>
                  <a:gd name="connsiteX37" fmla="*/ 637774 w 716949"/>
                  <a:gd name="connsiteY37" fmla="*/ 268942 h 814508"/>
                  <a:gd name="connsiteX38" fmla="*/ 653143 w 716949"/>
                  <a:gd name="connsiteY38" fmla="*/ 253574 h 814508"/>
                  <a:gd name="connsiteX39" fmla="*/ 676195 w 716949"/>
                  <a:gd name="connsiteY39" fmla="*/ 238205 h 814508"/>
                  <a:gd name="connsiteX40" fmla="*/ 691563 w 716949"/>
                  <a:gd name="connsiteY40" fmla="*/ 192101 h 814508"/>
                  <a:gd name="connsiteX41" fmla="*/ 714615 w 716949"/>
                  <a:gd name="connsiteY41" fmla="*/ 145997 h 814508"/>
                  <a:gd name="connsiteX42" fmla="*/ 676195 w 716949"/>
                  <a:gd name="connsiteY42" fmla="*/ 15368 h 814508"/>
                  <a:gd name="connsiteX43" fmla="*/ 622406 w 716949"/>
                  <a:gd name="connsiteY43" fmla="*/ 23053 h 814508"/>
                  <a:gd name="connsiteX44" fmla="*/ 568618 w 716949"/>
                  <a:gd name="connsiteY44" fmla="*/ 69157 h 814508"/>
                  <a:gd name="connsiteX45" fmla="*/ 522514 w 716949"/>
                  <a:gd name="connsiteY45" fmla="*/ 115261 h 814508"/>
                  <a:gd name="connsiteX46" fmla="*/ 514830 w 716949"/>
                  <a:gd name="connsiteY46" fmla="*/ 138313 h 814508"/>
                  <a:gd name="connsiteX47" fmla="*/ 430306 w 716949"/>
                  <a:gd name="connsiteY47" fmla="*/ 145997 h 814508"/>
                  <a:gd name="connsiteX48" fmla="*/ 391885 w 716949"/>
                  <a:gd name="connsiteY48" fmla="*/ 107577 h 814508"/>
                  <a:gd name="connsiteX49" fmla="*/ 345781 w 716949"/>
                  <a:gd name="connsiteY49" fmla="*/ 61473 h 814508"/>
                  <a:gd name="connsiteX50" fmla="*/ 322729 w 716949"/>
                  <a:gd name="connsiteY50" fmla="*/ 38421 h 814508"/>
                  <a:gd name="connsiteX51" fmla="*/ 307361 w 716949"/>
                  <a:gd name="connsiteY51" fmla="*/ 15368 h 814508"/>
                  <a:gd name="connsiteX52" fmla="*/ 284309 w 716949"/>
                  <a:gd name="connsiteY52" fmla="*/ 0 h 814508"/>
                  <a:gd name="connsiteX53" fmla="*/ 261257 w 716949"/>
                  <a:gd name="connsiteY53" fmla="*/ 15368 h 814508"/>
                  <a:gd name="connsiteX54" fmla="*/ 215153 w 716949"/>
                  <a:gd name="connsiteY54" fmla="*/ 30737 h 814508"/>
                  <a:gd name="connsiteX55" fmla="*/ 192101 w 716949"/>
                  <a:gd name="connsiteY55" fmla="*/ 30737 h 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716949" h="814508">
                    <a:moveTo>
                      <a:pt x="192101" y="30737"/>
                    </a:moveTo>
                    <a:cubicBezTo>
                      <a:pt x="183136" y="42263"/>
                      <a:pt x="171152" y="86190"/>
                      <a:pt x="161364" y="99893"/>
                    </a:cubicBezTo>
                    <a:cubicBezTo>
                      <a:pt x="155048" y="108736"/>
                      <a:pt x="145269" y="114597"/>
                      <a:pt x="138312" y="122945"/>
                    </a:cubicBezTo>
                    <a:cubicBezTo>
                      <a:pt x="132400" y="130040"/>
                      <a:pt x="128067" y="138313"/>
                      <a:pt x="122944" y="145997"/>
                    </a:cubicBezTo>
                    <a:cubicBezTo>
                      <a:pt x="103797" y="222584"/>
                      <a:pt x="111048" y="186635"/>
                      <a:pt x="99892" y="253574"/>
                    </a:cubicBezTo>
                    <a:cubicBezTo>
                      <a:pt x="102453" y="299678"/>
                      <a:pt x="103396" y="345901"/>
                      <a:pt x="107576" y="391886"/>
                    </a:cubicBezTo>
                    <a:cubicBezTo>
                      <a:pt x="113173" y="453456"/>
                      <a:pt x="136615" y="397826"/>
                      <a:pt x="107576" y="499463"/>
                    </a:cubicBezTo>
                    <a:cubicBezTo>
                      <a:pt x="104058" y="511777"/>
                      <a:pt x="92858" y="520475"/>
                      <a:pt x="84524" y="530199"/>
                    </a:cubicBezTo>
                    <a:cubicBezTo>
                      <a:pt x="34338" y="588749"/>
                      <a:pt x="91470" y="515569"/>
                      <a:pt x="30736" y="576303"/>
                    </a:cubicBezTo>
                    <a:cubicBezTo>
                      <a:pt x="17265" y="589774"/>
                      <a:pt x="12684" y="604908"/>
                      <a:pt x="7684" y="622407"/>
                    </a:cubicBezTo>
                    <a:cubicBezTo>
                      <a:pt x="4783" y="632561"/>
                      <a:pt x="2561" y="642898"/>
                      <a:pt x="0" y="653143"/>
                    </a:cubicBezTo>
                    <a:cubicBezTo>
                      <a:pt x="2561" y="668511"/>
                      <a:pt x="2757" y="684467"/>
                      <a:pt x="7684" y="699247"/>
                    </a:cubicBezTo>
                    <a:cubicBezTo>
                      <a:pt x="16354" y="725256"/>
                      <a:pt x="27188" y="721905"/>
                      <a:pt x="46104" y="737668"/>
                    </a:cubicBezTo>
                    <a:cubicBezTo>
                      <a:pt x="54452" y="744625"/>
                      <a:pt x="60313" y="754404"/>
                      <a:pt x="69156" y="760720"/>
                    </a:cubicBezTo>
                    <a:cubicBezTo>
                      <a:pt x="78477" y="767378"/>
                      <a:pt x="89947" y="770405"/>
                      <a:pt x="99892" y="776088"/>
                    </a:cubicBezTo>
                    <a:cubicBezTo>
                      <a:pt x="107910" y="780670"/>
                      <a:pt x="114456" y="787818"/>
                      <a:pt x="122944" y="791456"/>
                    </a:cubicBezTo>
                    <a:cubicBezTo>
                      <a:pt x="132651" y="795616"/>
                      <a:pt x="143661" y="795800"/>
                      <a:pt x="153680" y="799140"/>
                    </a:cubicBezTo>
                    <a:cubicBezTo>
                      <a:pt x="166766" y="803502"/>
                      <a:pt x="179294" y="809385"/>
                      <a:pt x="192101" y="814508"/>
                    </a:cubicBezTo>
                    <a:cubicBezTo>
                      <a:pt x="222837" y="811947"/>
                      <a:pt x="254653" y="815297"/>
                      <a:pt x="284309" y="806824"/>
                    </a:cubicBezTo>
                    <a:cubicBezTo>
                      <a:pt x="293189" y="804287"/>
                      <a:pt x="295547" y="792032"/>
                      <a:pt x="299677" y="783772"/>
                    </a:cubicBezTo>
                    <a:cubicBezTo>
                      <a:pt x="303299" y="776527"/>
                      <a:pt x="303739" y="767965"/>
                      <a:pt x="307361" y="760720"/>
                    </a:cubicBezTo>
                    <a:cubicBezTo>
                      <a:pt x="337152" y="701137"/>
                      <a:pt x="311099" y="772558"/>
                      <a:pt x="330413" y="714616"/>
                    </a:cubicBezTo>
                    <a:cubicBezTo>
                      <a:pt x="332053" y="688369"/>
                      <a:pt x="300434" y="583987"/>
                      <a:pt x="361149" y="583987"/>
                    </a:cubicBezTo>
                    <a:cubicBezTo>
                      <a:pt x="384343" y="583987"/>
                      <a:pt x="407254" y="589110"/>
                      <a:pt x="430306" y="591671"/>
                    </a:cubicBezTo>
                    <a:cubicBezTo>
                      <a:pt x="443113" y="599355"/>
                      <a:pt x="456061" y="606807"/>
                      <a:pt x="468726" y="614723"/>
                    </a:cubicBezTo>
                    <a:cubicBezTo>
                      <a:pt x="476557" y="619618"/>
                      <a:pt x="483290" y="626453"/>
                      <a:pt x="491778" y="630091"/>
                    </a:cubicBezTo>
                    <a:cubicBezTo>
                      <a:pt x="501485" y="634251"/>
                      <a:pt x="512360" y="634874"/>
                      <a:pt x="522514" y="637775"/>
                    </a:cubicBezTo>
                    <a:cubicBezTo>
                      <a:pt x="599679" y="659822"/>
                      <a:pt x="480216" y="629122"/>
                      <a:pt x="576302" y="653143"/>
                    </a:cubicBezTo>
                    <a:cubicBezTo>
                      <a:pt x="593325" y="650711"/>
                      <a:pt x="638429" y="652161"/>
                      <a:pt x="653143" y="630091"/>
                    </a:cubicBezTo>
                    <a:cubicBezTo>
                      <a:pt x="659001" y="621304"/>
                      <a:pt x="658266" y="609600"/>
                      <a:pt x="660827" y="599355"/>
                    </a:cubicBezTo>
                    <a:cubicBezTo>
                      <a:pt x="658266" y="578864"/>
                      <a:pt x="660812" y="557056"/>
                      <a:pt x="653143" y="537883"/>
                    </a:cubicBezTo>
                    <a:cubicBezTo>
                      <a:pt x="649713" y="529308"/>
                      <a:pt x="635859" y="529726"/>
                      <a:pt x="630090" y="522515"/>
                    </a:cubicBezTo>
                    <a:cubicBezTo>
                      <a:pt x="625030" y="516190"/>
                      <a:pt x="626028" y="506708"/>
                      <a:pt x="622406" y="499463"/>
                    </a:cubicBezTo>
                    <a:cubicBezTo>
                      <a:pt x="612713" y="480078"/>
                      <a:pt x="605963" y="475336"/>
                      <a:pt x="591670" y="461042"/>
                    </a:cubicBezTo>
                    <a:cubicBezTo>
                      <a:pt x="569610" y="372801"/>
                      <a:pt x="603386" y="478616"/>
                      <a:pt x="560934" y="414938"/>
                    </a:cubicBezTo>
                    <a:cubicBezTo>
                      <a:pt x="555076" y="406151"/>
                      <a:pt x="555811" y="394447"/>
                      <a:pt x="553250" y="384202"/>
                    </a:cubicBezTo>
                    <a:cubicBezTo>
                      <a:pt x="555811" y="361150"/>
                      <a:pt x="549938" y="335468"/>
                      <a:pt x="560934" y="315046"/>
                    </a:cubicBezTo>
                    <a:cubicBezTo>
                      <a:pt x="571601" y="295235"/>
                      <a:pt x="618406" y="281854"/>
                      <a:pt x="637774" y="268942"/>
                    </a:cubicBezTo>
                    <a:cubicBezTo>
                      <a:pt x="643802" y="264923"/>
                      <a:pt x="647486" y="258100"/>
                      <a:pt x="653143" y="253574"/>
                    </a:cubicBezTo>
                    <a:cubicBezTo>
                      <a:pt x="660354" y="247805"/>
                      <a:pt x="668511" y="243328"/>
                      <a:pt x="676195" y="238205"/>
                    </a:cubicBezTo>
                    <a:cubicBezTo>
                      <a:pt x="681318" y="222837"/>
                      <a:pt x="682577" y="205580"/>
                      <a:pt x="691563" y="192101"/>
                    </a:cubicBezTo>
                    <a:cubicBezTo>
                      <a:pt x="711424" y="162310"/>
                      <a:pt x="704011" y="177810"/>
                      <a:pt x="714615" y="145997"/>
                    </a:cubicBezTo>
                    <a:cubicBezTo>
                      <a:pt x="711466" y="120803"/>
                      <a:pt x="735834" y="15368"/>
                      <a:pt x="676195" y="15368"/>
                    </a:cubicBezTo>
                    <a:cubicBezTo>
                      <a:pt x="658083" y="15368"/>
                      <a:pt x="640336" y="20491"/>
                      <a:pt x="622406" y="23053"/>
                    </a:cubicBezTo>
                    <a:cubicBezTo>
                      <a:pt x="570482" y="49015"/>
                      <a:pt x="609425" y="23816"/>
                      <a:pt x="568618" y="69157"/>
                    </a:cubicBezTo>
                    <a:cubicBezTo>
                      <a:pt x="554079" y="85311"/>
                      <a:pt x="522514" y="115261"/>
                      <a:pt x="522514" y="115261"/>
                    </a:cubicBezTo>
                    <a:cubicBezTo>
                      <a:pt x="519953" y="122945"/>
                      <a:pt x="519890" y="131988"/>
                      <a:pt x="514830" y="138313"/>
                    </a:cubicBezTo>
                    <a:cubicBezTo>
                      <a:pt x="491665" y="167269"/>
                      <a:pt x="462774" y="150056"/>
                      <a:pt x="430306" y="145997"/>
                    </a:cubicBezTo>
                    <a:cubicBezTo>
                      <a:pt x="398638" y="98495"/>
                      <a:pt x="433800" y="144834"/>
                      <a:pt x="391885" y="107577"/>
                    </a:cubicBezTo>
                    <a:cubicBezTo>
                      <a:pt x="375641" y="93138"/>
                      <a:pt x="361149" y="76841"/>
                      <a:pt x="345781" y="61473"/>
                    </a:cubicBezTo>
                    <a:cubicBezTo>
                      <a:pt x="338097" y="53789"/>
                      <a:pt x="328757" y="47463"/>
                      <a:pt x="322729" y="38421"/>
                    </a:cubicBezTo>
                    <a:cubicBezTo>
                      <a:pt x="317606" y="30737"/>
                      <a:pt x="313891" y="21898"/>
                      <a:pt x="307361" y="15368"/>
                    </a:cubicBezTo>
                    <a:cubicBezTo>
                      <a:pt x="300831" y="8838"/>
                      <a:pt x="291993" y="5123"/>
                      <a:pt x="284309" y="0"/>
                    </a:cubicBezTo>
                    <a:cubicBezTo>
                      <a:pt x="276625" y="5123"/>
                      <a:pt x="269696" y="11617"/>
                      <a:pt x="261257" y="15368"/>
                    </a:cubicBezTo>
                    <a:cubicBezTo>
                      <a:pt x="246454" y="21947"/>
                      <a:pt x="215153" y="30737"/>
                      <a:pt x="215153" y="30737"/>
                    </a:cubicBezTo>
                    <a:cubicBezTo>
                      <a:pt x="198364" y="55920"/>
                      <a:pt x="201066" y="19211"/>
                      <a:pt x="192101" y="30737"/>
                    </a:cubicBezTo>
                    <a:close/>
                  </a:path>
                </a:pathLst>
              </a:custGeom>
              <a:solidFill>
                <a:srgbClr val="FFAFB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728049-20FD-4314-8405-DEC3C4ECE072}"/>
                  </a:ext>
                </a:extLst>
              </p:cNvPr>
              <p:cNvSpPr txBox="1"/>
              <p:nvPr/>
            </p:nvSpPr>
            <p:spPr>
              <a:xfrm>
                <a:off x="4087163" y="1486130"/>
                <a:ext cx="11655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Obstacle 2</a:t>
                </a: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4B00AB2D-6494-410A-B9E4-FDEDBFED668B}"/>
                  </a:ext>
                </a:extLst>
              </p:cNvPr>
              <p:cNvSpPr/>
              <p:nvPr/>
            </p:nvSpPr>
            <p:spPr>
              <a:xfrm>
                <a:off x="4378523" y="2248382"/>
                <a:ext cx="115128" cy="10241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C29CE03-127F-470F-A950-CD7A3972903C}"/>
                    </a:ext>
                  </a:extLst>
                </p:cNvPr>
                <p:cNvSpPr txBox="1"/>
                <p:nvPr/>
              </p:nvSpPr>
              <p:spPr>
                <a:xfrm>
                  <a:off x="4307744" y="1763080"/>
                  <a:ext cx="1618455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C29CE03-127F-470F-A950-CD7A397290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7744" y="1763080"/>
                  <a:ext cx="1618455" cy="338554"/>
                </a:xfrm>
                <a:prstGeom prst="rect">
                  <a:avLst/>
                </a:prstGeom>
                <a:blipFill>
                  <a:blip r:embed="rId14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58618448-5524-4599-966A-C803D776C7A0}"/>
              </a:ext>
            </a:extLst>
          </p:cNvPr>
          <p:cNvSpPr/>
          <p:nvPr/>
        </p:nvSpPr>
        <p:spPr>
          <a:xfrm>
            <a:off x="5054474" y="2890581"/>
            <a:ext cx="115128" cy="1024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19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7ADEE8-87C8-4839-AA52-0A2070135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Computer vision tasks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Actual path planning task</a:t>
            </a:r>
          </a:p>
          <a:p>
            <a:r>
              <a:rPr lang="en-US" dirty="0"/>
              <a:t>Assume: vision algorithm identifies obstacles, and labels them with some easy-to-represent geometric shape (such as a bounding boxes)</a:t>
            </a:r>
          </a:p>
          <a:p>
            <a:pPr lvl="1"/>
            <a:r>
              <a:rPr lang="en-US" dirty="0"/>
              <a:t>In this example, assume a sonar-based sensor, so we will use circles</a:t>
            </a:r>
          </a:p>
          <a:p>
            <a:r>
              <a:rPr lang="en-US" dirty="0"/>
              <a:t>Assuming the vision algorithm is correct, do path planning based on the estimated shapes of obstacles</a:t>
            </a:r>
          </a:p>
          <a:p>
            <a:r>
              <a:rPr lang="en-US" dirty="0"/>
              <a:t>Design challenge: </a:t>
            </a:r>
          </a:p>
          <a:p>
            <a:pPr lvl="1"/>
            <a:r>
              <a:rPr lang="en-US" dirty="0"/>
              <a:t>obstacle shape estimate not the smallest shape containing the obstacle</a:t>
            </a:r>
          </a:p>
          <a:p>
            <a:pPr lvl="1"/>
            <a:r>
              <a:rPr lang="en-US" dirty="0"/>
              <a:t>estimate varies based on distance from obstacle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3497B7-6143-4B69-A373-BD07785B7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path/motion planning into two parts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AA790-862F-4F3D-A3BB-0943A0DB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791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B1BAB4-2252-4EE0-9106-92EE91E797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24401" y="1332703"/>
                <a:ext cx="7141368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Robot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maintains radii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that are estimates of obstacle sizes</a:t>
                </a:r>
              </a:p>
              <a:p>
                <a:r>
                  <a:rPr lang="en-US" sz="2400" dirty="0"/>
                  <a:t>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/>
                  <a:t> seconds,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executes following update to get estimates of shapes of each obstacle</a:t>
                </a:r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≔</m:t>
                      </m:r>
                      <m:func>
                        <m:func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d>
                                <m:d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b="0" i="1" smtClean="0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sz="18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18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1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b="0" i="1" smtClean="0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sz="1800" b="0" i="1" smtClean="0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  <m:r>
                                            <a:rPr lang="en-US" sz="18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18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1800" b="0" dirty="0"/>
              </a:p>
              <a:p>
                <a:pPr lvl="1"/>
                <a:r>
                  <a:rPr lang="en-US" sz="1800" dirty="0"/>
                  <a:t>We don’t know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/>
                  <a:t>, but we are guaranteed that we get a radius of an estimated shape of the obstacle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800" dirty="0"/>
                  <a:t> that is exactly: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/>
                  <a:t> is actual position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800" dirty="0"/>
                  <a:t>is actual (unknown) position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1800" dirty="0"/>
              </a:p>
              <a:p>
                <a:r>
                  <a:rPr lang="en-US" sz="2000" b="0" dirty="0"/>
                  <a:t>Computation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b="0" dirty="0"/>
                  <a:t> is symmetric</a:t>
                </a:r>
                <a:br>
                  <a:rPr lang="en-US" sz="2000" b="0" dirty="0"/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 dirty="0"/>
                      <m:t>	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2000" b="0" dirty="0"/>
              </a:p>
              <a:p>
                <a:endParaRPr lang="en-US" sz="2000" b="0" dirty="0"/>
              </a:p>
              <a:p>
                <a:pPr marL="411480" lvl="1" indent="0">
                  <a:buNone/>
                </a:pPr>
                <a:endParaRPr lang="en-US" sz="1800" b="0" dirty="0"/>
              </a:p>
              <a:p>
                <a:pPr marL="411480" lvl="1" indent="0">
                  <a:buNone/>
                </a:pPr>
                <a:endParaRPr lang="en-US" sz="1800" b="0" dirty="0"/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B1BAB4-2252-4EE0-9106-92EE91E797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24401" y="1332703"/>
                <a:ext cx="7141368" cy="4351338"/>
              </a:xfrm>
              <a:blipFill>
                <a:blip r:embed="rId2"/>
                <a:stretch>
                  <a:fillRect l="-683" t="-1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C767E64-362D-490C-8210-F797A87C0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Estimation error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9A5F3-E473-4F0F-9CE6-5B23DBC7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69</a:t>
            </a:fld>
            <a:endParaRPr lang="en-US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494E702-8EB7-4850-A99C-E49F198AB8D7}"/>
              </a:ext>
            </a:extLst>
          </p:cNvPr>
          <p:cNvGrpSpPr/>
          <p:nvPr/>
        </p:nvGrpSpPr>
        <p:grpSpPr>
          <a:xfrm>
            <a:off x="326232" y="1741648"/>
            <a:ext cx="3980786" cy="2168664"/>
            <a:chOff x="1969293" y="1750874"/>
            <a:chExt cx="3980786" cy="216866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8ABF41F-12E6-48E8-B046-ED26F34B06F7}"/>
                </a:ext>
              </a:extLst>
            </p:cNvPr>
            <p:cNvSpPr/>
            <p:nvPr/>
          </p:nvSpPr>
          <p:spPr>
            <a:xfrm>
              <a:off x="2171700" y="2178844"/>
              <a:ext cx="1550193" cy="154305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1E2ACD0-AB9C-41E9-9D03-E24493A37CAD}"/>
                </a:ext>
              </a:extLst>
            </p:cNvPr>
            <p:cNvSpPr/>
            <p:nvPr/>
          </p:nvSpPr>
          <p:spPr>
            <a:xfrm>
              <a:off x="2527286" y="2650430"/>
              <a:ext cx="801448" cy="571697"/>
            </a:xfrm>
            <a:custGeom>
              <a:avLst/>
              <a:gdLst>
                <a:gd name="connsiteX0" fmla="*/ 192101 w 716949"/>
                <a:gd name="connsiteY0" fmla="*/ 30737 h 814508"/>
                <a:gd name="connsiteX1" fmla="*/ 161364 w 716949"/>
                <a:gd name="connsiteY1" fmla="*/ 99893 h 814508"/>
                <a:gd name="connsiteX2" fmla="*/ 138312 w 716949"/>
                <a:gd name="connsiteY2" fmla="*/ 122945 h 814508"/>
                <a:gd name="connsiteX3" fmla="*/ 122944 w 716949"/>
                <a:gd name="connsiteY3" fmla="*/ 145997 h 814508"/>
                <a:gd name="connsiteX4" fmla="*/ 99892 w 716949"/>
                <a:gd name="connsiteY4" fmla="*/ 253574 h 814508"/>
                <a:gd name="connsiteX5" fmla="*/ 107576 w 716949"/>
                <a:gd name="connsiteY5" fmla="*/ 391886 h 814508"/>
                <a:gd name="connsiteX6" fmla="*/ 107576 w 716949"/>
                <a:gd name="connsiteY6" fmla="*/ 499463 h 814508"/>
                <a:gd name="connsiteX7" fmla="*/ 84524 w 716949"/>
                <a:gd name="connsiteY7" fmla="*/ 530199 h 814508"/>
                <a:gd name="connsiteX8" fmla="*/ 30736 w 716949"/>
                <a:gd name="connsiteY8" fmla="*/ 576303 h 814508"/>
                <a:gd name="connsiteX9" fmla="*/ 7684 w 716949"/>
                <a:gd name="connsiteY9" fmla="*/ 622407 h 814508"/>
                <a:gd name="connsiteX10" fmla="*/ 0 w 716949"/>
                <a:gd name="connsiteY10" fmla="*/ 653143 h 814508"/>
                <a:gd name="connsiteX11" fmla="*/ 7684 w 716949"/>
                <a:gd name="connsiteY11" fmla="*/ 699247 h 814508"/>
                <a:gd name="connsiteX12" fmla="*/ 46104 w 716949"/>
                <a:gd name="connsiteY12" fmla="*/ 737668 h 814508"/>
                <a:gd name="connsiteX13" fmla="*/ 69156 w 716949"/>
                <a:gd name="connsiteY13" fmla="*/ 760720 h 814508"/>
                <a:gd name="connsiteX14" fmla="*/ 99892 w 716949"/>
                <a:gd name="connsiteY14" fmla="*/ 776088 h 814508"/>
                <a:gd name="connsiteX15" fmla="*/ 122944 w 716949"/>
                <a:gd name="connsiteY15" fmla="*/ 791456 h 814508"/>
                <a:gd name="connsiteX16" fmla="*/ 153680 w 716949"/>
                <a:gd name="connsiteY16" fmla="*/ 799140 h 814508"/>
                <a:gd name="connsiteX17" fmla="*/ 192101 w 716949"/>
                <a:gd name="connsiteY17" fmla="*/ 814508 h 814508"/>
                <a:gd name="connsiteX18" fmla="*/ 284309 w 716949"/>
                <a:gd name="connsiteY18" fmla="*/ 806824 h 814508"/>
                <a:gd name="connsiteX19" fmla="*/ 299677 w 716949"/>
                <a:gd name="connsiteY19" fmla="*/ 783772 h 814508"/>
                <a:gd name="connsiteX20" fmla="*/ 307361 w 716949"/>
                <a:gd name="connsiteY20" fmla="*/ 760720 h 814508"/>
                <a:gd name="connsiteX21" fmla="*/ 330413 w 716949"/>
                <a:gd name="connsiteY21" fmla="*/ 714616 h 814508"/>
                <a:gd name="connsiteX22" fmla="*/ 361149 w 716949"/>
                <a:gd name="connsiteY22" fmla="*/ 583987 h 814508"/>
                <a:gd name="connsiteX23" fmla="*/ 430306 w 716949"/>
                <a:gd name="connsiteY23" fmla="*/ 591671 h 814508"/>
                <a:gd name="connsiteX24" fmla="*/ 468726 w 716949"/>
                <a:gd name="connsiteY24" fmla="*/ 614723 h 814508"/>
                <a:gd name="connsiteX25" fmla="*/ 491778 w 716949"/>
                <a:gd name="connsiteY25" fmla="*/ 630091 h 814508"/>
                <a:gd name="connsiteX26" fmla="*/ 522514 w 716949"/>
                <a:gd name="connsiteY26" fmla="*/ 637775 h 814508"/>
                <a:gd name="connsiteX27" fmla="*/ 576302 w 716949"/>
                <a:gd name="connsiteY27" fmla="*/ 653143 h 814508"/>
                <a:gd name="connsiteX28" fmla="*/ 653143 w 716949"/>
                <a:gd name="connsiteY28" fmla="*/ 630091 h 814508"/>
                <a:gd name="connsiteX29" fmla="*/ 660827 w 716949"/>
                <a:gd name="connsiteY29" fmla="*/ 599355 h 814508"/>
                <a:gd name="connsiteX30" fmla="*/ 653143 w 716949"/>
                <a:gd name="connsiteY30" fmla="*/ 537883 h 814508"/>
                <a:gd name="connsiteX31" fmla="*/ 630090 w 716949"/>
                <a:gd name="connsiteY31" fmla="*/ 522515 h 814508"/>
                <a:gd name="connsiteX32" fmla="*/ 622406 w 716949"/>
                <a:gd name="connsiteY32" fmla="*/ 499463 h 814508"/>
                <a:gd name="connsiteX33" fmla="*/ 591670 w 716949"/>
                <a:gd name="connsiteY33" fmla="*/ 461042 h 814508"/>
                <a:gd name="connsiteX34" fmla="*/ 560934 w 716949"/>
                <a:gd name="connsiteY34" fmla="*/ 414938 h 814508"/>
                <a:gd name="connsiteX35" fmla="*/ 553250 w 716949"/>
                <a:gd name="connsiteY35" fmla="*/ 384202 h 814508"/>
                <a:gd name="connsiteX36" fmla="*/ 560934 w 716949"/>
                <a:gd name="connsiteY36" fmla="*/ 315046 h 814508"/>
                <a:gd name="connsiteX37" fmla="*/ 637774 w 716949"/>
                <a:gd name="connsiteY37" fmla="*/ 268942 h 814508"/>
                <a:gd name="connsiteX38" fmla="*/ 653143 w 716949"/>
                <a:gd name="connsiteY38" fmla="*/ 253574 h 814508"/>
                <a:gd name="connsiteX39" fmla="*/ 676195 w 716949"/>
                <a:gd name="connsiteY39" fmla="*/ 238205 h 814508"/>
                <a:gd name="connsiteX40" fmla="*/ 691563 w 716949"/>
                <a:gd name="connsiteY40" fmla="*/ 192101 h 814508"/>
                <a:gd name="connsiteX41" fmla="*/ 714615 w 716949"/>
                <a:gd name="connsiteY41" fmla="*/ 145997 h 814508"/>
                <a:gd name="connsiteX42" fmla="*/ 676195 w 716949"/>
                <a:gd name="connsiteY42" fmla="*/ 15368 h 814508"/>
                <a:gd name="connsiteX43" fmla="*/ 622406 w 716949"/>
                <a:gd name="connsiteY43" fmla="*/ 23053 h 814508"/>
                <a:gd name="connsiteX44" fmla="*/ 568618 w 716949"/>
                <a:gd name="connsiteY44" fmla="*/ 69157 h 814508"/>
                <a:gd name="connsiteX45" fmla="*/ 522514 w 716949"/>
                <a:gd name="connsiteY45" fmla="*/ 115261 h 814508"/>
                <a:gd name="connsiteX46" fmla="*/ 514830 w 716949"/>
                <a:gd name="connsiteY46" fmla="*/ 138313 h 814508"/>
                <a:gd name="connsiteX47" fmla="*/ 430306 w 716949"/>
                <a:gd name="connsiteY47" fmla="*/ 145997 h 814508"/>
                <a:gd name="connsiteX48" fmla="*/ 391885 w 716949"/>
                <a:gd name="connsiteY48" fmla="*/ 107577 h 814508"/>
                <a:gd name="connsiteX49" fmla="*/ 345781 w 716949"/>
                <a:gd name="connsiteY49" fmla="*/ 61473 h 814508"/>
                <a:gd name="connsiteX50" fmla="*/ 322729 w 716949"/>
                <a:gd name="connsiteY50" fmla="*/ 38421 h 814508"/>
                <a:gd name="connsiteX51" fmla="*/ 307361 w 716949"/>
                <a:gd name="connsiteY51" fmla="*/ 15368 h 814508"/>
                <a:gd name="connsiteX52" fmla="*/ 284309 w 716949"/>
                <a:gd name="connsiteY52" fmla="*/ 0 h 814508"/>
                <a:gd name="connsiteX53" fmla="*/ 261257 w 716949"/>
                <a:gd name="connsiteY53" fmla="*/ 15368 h 814508"/>
                <a:gd name="connsiteX54" fmla="*/ 215153 w 716949"/>
                <a:gd name="connsiteY54" fmla="*/ 30737 h 814508"/>
                <a:gd name="connsiteX55" fmla="*/ 192101 w 716949"/>
                <a:gd name="connsiteY55" fmla="*/ 30737 h 81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716949" h="814508">
                  <a:moveTo>
                    <a:pt x="192101" y="30737"/>
                  </a:moveTo>
                  <a:cubicBezTo>
                    <a:pt x="183136" y="42263"/>
                    <a:pt x="171152" y="86190"/>
                    <a:pt x="161364" y="99893"/>
                  </a:cubicBezTo>
                  <a:cubicBezTo>
                    <a:pt x="155048" y="108736"/>
                    <a:pt x="145269" y="114597"/>
                    <a:pt x="138312" y="122945"/>
                  </a:cubicBezTo>
                  <a:cubicBezTo>
                    <a:pt x="132400" y="130040"/>
                    <a:pt x="128067" y="138313"/>
                    <a:pt x="122944" y="145997"/>
                  </a:cubicBezTo>
                  <a:cubicBezTo>
                    <a:pt x="103797" y="222584"/>
                    <a:pt x="111048" y="186635"/>
                    <a:pt x="99892" y="253574"/>
                  </a:cubicBezTo>
                  <a:cubicBezTo>
                    <a:pt x="102453" y="299678"/>
                    <a:pt x="103396" y="345901"/>
                    <a:pt x="107576" y="391886"/>
                  </a:cubicBezTo>
                  <a:cubicBezTo>
                    <a:pt x="113173" y="453456"/>
                    <a:pt x="136615" y="397826"/>
                    <a:pt x="107576" y="499463"/>
                  </a:cubicBezTo>
                  <a:cubicBezTo>
                    <a:pt x="104058" y="511777"/>
                    <a:pt x="92858" y="520475"/>
                    <a:pt x="84524" y="530199"/>
                  </a:cubicBezTo>
                  <a:cubicBezTo>
                    <a:pt x="34338" y="588749"/>
                    <a:pt x="91470" y="515569"/>
                    <a:pt x="30736" y="576303"/>
                  </a:cubicBezTo>
                  <a:cubicBezTo>
                    <a:pt x="17265" y="589774"/>
                    <a:pt x="12684" y="604908"/>
                    <a:pt x="7684" y="622407"/>
                  </a:cubicBezTo>
                  <a:cubicBezTo>
                    <a:pt x="4783" y="632561"/>
                    <a:pt x="2561" y="642898"/>
                    <a:pt x="0" y="653143"/>
                  </a:cubicBezTo>
                  <a:cubicBezTo>
                    <a:pt x="2561" y="668511"/>
                    <a:pt x="2757" y="684467"/>
                    <a:pt x="7684" y="699247"/>
                  </a:cubicBezTo>
                  <a:cubicBezTo>
                    <a:pt x="16354" y="725256"/>
                    <a:pt x="27188" y="721905"/>
                    <a:pt x="46104" y="737668"/>
                  </a:cubicBezTo>
                  <a:cubicBezTo>
                    <a:pt x="54452" y="744625"/>
                    <a:pt x="60313" y="754404"/>
                    <a:pt x="69156" y="760720"/>
                  </a:cubicBezTo>
                  <a:cubicBezTo>
                    <a:pt x="78477" y="767378"/>
                    <a:pt x="89947" y="770405"/>
                    <a:pt x="99892" y="776088"/>
                  </a:cubicBezTo>
                  <a:cubicBezTo>
                    <a:pt x="107910" y="780670"/>
                    <a:pt x="114456" y="787818"/>
                    <a:pt x="122944" y="791456"/>
                  </a:cubicBezTo>
                  <a:cubicBezTo>
                    <a:pt x="132651" y="795616"/>
                    <a:pt x="143661" y="795800"/>
                    <a:pt x="153680" y="799140"/>
                  </a:cubicBezTo>
                  <a:cubicBezTo>
                    <a:pt x="166766" y="803502"/>
                    <a:pt x="179294" y="809385"/>
                    <a:pt x="192101" y="814508"/>
                  </a:cubicBezTo>
                  <a:cubicBezTo>
                    <a:pt x="222837" y="811947"/>
                    <a:pt x="254653" y="815297"/>
                    <a:pt x="284309" y="806824"/>
                  </a:cubicBezTo>
                  <a:cubicBezTo>
                    <a:pt x="293189" y="804287"/>
                    <a:pt x="295547" y="792032"/>
                    <a:pt x="299677" y="783772"/>
                  </a:cubicBezTo>
                  <a:cubicBezTo>
                    <a:pt x="303299" y="776527"/>
                    <a:pt x="303739" y="767965"/>
                    <a:pt x="307361" y="760720"/>
                  </a:cubicBezTo>
                  <a:cubicBezTo>
                    <a:pt x="337152" y="701137"/>
                    <a:pt x="311099" y="772558"/>
                    <a:pt x="330413" y="714616"/>
                  </a:cubicBezTo>
                  <a:cubicBezTo>
                    <a:pt x="332053" y="688369"/>
                    <a:pt x="300434" y="583987"/>
                    <a:pt x="361149" y="583987"/>
                  </a:cubicBezTo>
                  <a:cubicBezTo>
                    <a:pt x="384343" y="583987"/>
                    <a:pt x="407254" y="589110"/>
                    <a:pt x="430306" y="591671"/>
                  </a:cubicBezTo>
                  <a:cubicBezTo>
                    <a:pt x="443113" y="599355"/>
                    <a:pt x="456061" y="606807"/>
                    <a:pt x="468726" y="614723"/>
                  </a:cubicBezTo>
                  <a:cubicBezTo>
                    <a:pt x="476557" y="619618"/>
                    <a:pt x="483290" y="626453"/>
                    <a:pt x="491778" y="630091"/>
                  </a:cubicBezTo>
                  <a:cubicBezTo>
                    <a:pt x="501485" y="634251"/>
                    <a:pt x="512360" y="634874"/>
                    <a:pt x="522514" y="637775"/>
                  </a:cubicBezTo>
                  <a:cubicBezTo>
                    <a:pt x="599679" y="659822"/>
                    <a:pt x="480216" y="629122"/>
                    <a:pt x="576302" y="653143"/>
                  </a:cubicBezTo>
                  <a:cubicBezTo>
                    <a:pt x="593325" y="650711"/>
                    <a:pt x="638429" y="652161"/>
                    <a:pt x="653143" y="630091"/>
                  </a:cubicBezTo>
                  <a:cubicBezTo>
                    <a:pt x="659001" y="621304"/>
                    <a:pt x="658266" y="609600"/>
                    <a:pt x="660827" y="599355"/>
                  </a:cubicBezTo>
                  <a:cubicBezTo>
                    <a:pt x="658266" y="578864"/>
                    <a:pt x="660812" y="557056"/>
                    <a:pt x="653143" y="537883"/>
                  </a:cubicBezTo>
                  <a:cubicBezTo>
                    <a:pt x="649713" y="529308"/>
                    <a:pt x="635859" y="529726"/>
                    <a:pt x="630090" y="522515"/>
                  </a:cubicBezTo>
                  <a:cubicBezTo>
                    <a:pt x="625030" y="516190"/>
                    <a:pt x="626028" y="506708"/>
                    <a:pt x="622406" y="499463"/>
                  </a:cubicBezTo>
                  <a:cubicBezTo>
                    <a:pt x="612713" y="480078"/>
                    <a:pt x="605963" y="475336"/>
                    <a:pt x="591670" y="461042"/>
                  </a:cubicBezTo>
                  <a:cubicBezTo>
                    <a:pt x="569610" y="372801"/>
                    <a:pt x="603386" y="478616"/>
                    <a:pt x="560934" y="414938"/>
                  </a:cubicBezTo>
                  <a:cubicBezTo>
                    <a:pt x="555076" y="406151"/>
                    <a:pt x="555811" y="394447"/>
                    <a:pt x="553250" y="384202"/>
                  </a:cubicBezTo>
                  <a:cubicBezTo>
                    <a:pt x="555811" y="361150"/>
                    <a:pt x="549938" y="335468"/>
                    <a:pt x="560934" y="315046"/>
                  </a:cubicBezTo>
                  <a:cubicBezTo>
                    <a:pt x="571601" y="295235"/>
                    <a:pt x="618406" y="281854"/>
                    <a:pt x="637774" y="268942"/>
                  </a:cubicBezTo>
                  <a:cubicBezTo>
                    <a:pt x="643802" y="264923"/>
                    <a:pt x="647486" y="258100"/>
                    <a:pt x="653143" y="253574"/>
                  </a:cubicBezTo>
                  <a:cubicBezTo>
                    <a:pt x="660354" y="247805"/>
                    <a:pt x="668511" y="243328"/>
                    <a:pt x="676195" y="238205"/>
                  </a:cubicBezTo>
                  <a:cubicBezTo>
                    <a:pt x="681318" y="222837"/>
                    <a:pt x="682577" y="205580"/>
                    <a:pt x="691563" y="192101"/>
                  </a:cubicBezTo>
                  <a:cubicBezTo>
                    <a:pt x="711424" y="162310"/>
                    <a:pt x="704011" y="177810"/>
                    <a:pt x="714615" y="145997"/>
                  </a:cubicBezTo>
                  <a:cubicBezTo>
                    <a:pt x="711466" y="120803"/>
                    <a:pt x="735834" y="15368"/>
                    <a:pt x="676195" y="15368"/>
                  </a:cubicBezTo>
                  <a:cubicBezTo>
                    <a:pt x="658083" y="15368"/>
                    <a:pt x="640336" y="20491"/>
                    <a:pt x="622406" y="23053"/>
                  </a:cubicBezTo>
                  <a:cubicBezTo>
                    <a:pt x="570482" y="49015"/>
                    <a:pt x="609425" y="23816"/>
                    <a:pt x="568618" y="69157"/>
                  </a:cubicBezTo>
                  <a:cubicBezTo>
                    <a:pt x="554079" y="85311"/>
                    <a:pt x="522514" y="115261"/>
                    <a:pt x="522514" y="115261"/>
                  </a:cubicBezTo>
                  <a:cubicBezTo>
                    <a:pt x="519953" y="122945"/>
                    <a:pt x="519890" y="131988"/>
                    <a:pt x="514830" y="138313"/>
                  </a:cubicBezTo>
                  <a:cubicBezTo>
                    <a:pt x="491665" y="167269"/>
                    <a:pt x="462774" y="150056"/>
                    <a:pt x="430306" y="145997"/>
                  </a:cubicBezTo>
                  <a:cubicBezTo>
                    <a:pt x="398638" y="98495"/>
                    <a:pt x="433800" y="144834"/>
                    <a:pt x="391885" y="107577"/>
                  </a:cubicBezTo>
                  <a:cubicBezTo>
                    <a:pt x="375641" y="93138"/>
                    <a:pt x="361149" y="76841"/>
                    <a:pt x="345781" y="61473"/>
                  </a:cubicBezTo>
                  <a:cubicBezTo>
                    <a:pt x="338097" y="53789"/>
                    <a:pt x="328757" y="47463"/>
                    <a:pt x="322729" y="38421"/>
                  </a:cubicBezTo>
                  <a:cubicBezTo>
                    <a:pt x="317606" y="30737"/>
                    <a:pt x="313891" y="21898"/>
                    <a:pt x="307361" y="15368"/>
                  </a:cubicBezTo>
                  <a:cubicBezTo>
                    <a:pt x="300831" y="8838"/>
                    <a:pt x="291993" y="5123"/>
                    <a:pt x="284309" y="0"/>
                  </a:cubicBezTo>
                  <a:cubicBezTo>
                    <a:pt x="276625" y="5123"/>
                    <a:pt x="269696" y="11617"/>
                    <a:pt x="261257" y="15368"/>
                  </a:cubicBezTo>
                  <a:cubicBezTo>
                    <a:pt x="246454" y="21947"/>
                    <a:pt x="215153" y="30737"/>
                    <a:pt x="215153" y="30737"/>
                  </a:cubicBezTo>
                  <a:cubicBezTo>
                    <a:pt x="198364" y="55920"/>
                    <a:pt x="201066" y="19211"/>
                    <a:pt x="192101" y="30737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1EBD74-06F5-4DE1-BBF9-DEF0034BA1FE}"/>
                </a:ext>
              </a:extLst>
            </p:cNvPr>
            <p:cNvSpPr/>
            <p:nvPr/>
          </p:nvSpPr>
          <p:spPr>
            <a:xfrm>
              <a:off x="2478881" y="2471738"/>
              <a:ext cx="935832" cy="95726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F4F8A99-1D68-4B2C-9464-DEAFA5325555}"/>
                </a:ext>
              </a:extLst>
            </p:cNvPr>
            <p:cNvSpPr/>
            <p:nvPr/>
          </p:nvSpPr>
          <p:spPr>
            <a:xfrm>
              <a:off x="1969293" y="1981200"/>
              <a:ext cx="1955006" cy="193833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7D8E60B-7DF1-48E4-B484-FA5F6B112F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34222" y="2274094"/>
              <a:ext cx="652989" cy="3404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07C0C56-6147-4D22-8709-004FAFDDE568}"/>
                </a:ext>
              </a:extLst>
            </p:cNvPr>
            <p:cNvCxnSpPr>
              <a:cxnSpLocks/>
              <a:endCxn id="6" idx="6"/>
            </p:cNvCxnSpPr>
            <p:nvPr/>
          </p:nvCxnSpPr>
          <p:spPr>
            <a:xfrm flipH="1">
              <a:off x="3721893" y="2922581"/>
              <a:ext cx="774260" cy="277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E799606-196F-4755-B5F3-497FC26E3470}"/>
                </a:ext>
              </a:extLst>
            </p:cNvPr>
            <p:cNvCxnSpPr>
              <a:cxnSpLocks/>
              <a:stCxn id="45" idx="1"/>
              <a:endCxn id="35" idx="0"/>
            </p:cNvCxnSpPr>
            <p:nvPr/>
          </p:nvCxnSpPr>
          <p:spPr>
            <a:xfrm flipH="1" flipV="1">
              <a:off x="3299382" y="3202593"/>
              <a:ext cx="1168970" cy="3561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DBF2A87-AE97-41FC-A3DF-FFBF39957AC1}"/>
                </a:ext>
              </a:extLst>
            </p:cNvPr>
            <p:cNvCxnSpPr>
              <a:cxnSpLocks/>
              <a:endCxn id="8" idx="4"/>
            </p:cNvCxnSpPr>
            <p:nvPr/>
          </p:nvCxnSpPr>
          <p:spPr>
            <a:xfrm>
              <a:off x="2946796" y="2936278"/>
              <a:ext cx="0" cy="98326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11C83FF-48D8-4818-9CE8-C9B249037115}"/>
                </a:ext>
              </a:extLst>
            </p:cNvPr>
            <p:cNvCxnSpPr>
              <a:cxnSpLocks/>
            </p:cNvCxnSpPr>
            <p:nvPr/>
          </p:nvCxnSpPr>
          <p:spPr>
            <a:xfrm>
              <a:off x="2946796" y="2936278"/>
              <a:ext cx="348728" cy="69959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5920FE6-78E1-4364-9F97-E59025FCFF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46795" y="2507505"/>
              <a:ext cx="202409" cy="42877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8076AB3-9C6F-428A-BAEE-87A13CF97ACE}"/>
                    </a:ext>
                  </a:extLst>
                </p:cNvPr>
                <p:cNvSpPr txBox="1"/>
                <p:nvPr/>
              </p:nvSpPr>
              <p:spPr>
                <a:xfrm>
                  <a:off x="3121160" y="3202593"/>
                  <a:ext cx="3564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8076AB3-9C6F-428A-BAEE-87A13CF97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1160" y="3202593"/>
                  <a:ext cx="356443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04F3B1E-3EB3-4906-87C6-FBF7F2BC6DA8}"/>
                    </a:ext>
                  </a:extLst>
                </p:cNvPr>
                <p:cNvSpPr txBox="1"/>
                <p:nvPr/>
              </p:nvSpPr>
              <p:spPr>
                <a:xfrm>
                  <a:off x="2581997" y="3323309"/>
                  <a:ext cx="43261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04F3B1E-3EB3-4906-87C6-FBF7F2BC6D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1997" y="3323309"/>
                  <a:ext cx="43261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A08AD7F0-FE89-41E8-BA1C-E1B76739163F}"/>
                    </a:ext>
                  </a:extLst>
                </p:cNvPr>
                <p:cNvSpPr txBox="1"/>
                <p:nvPr/>
              </p:nvSpPr>
              <p:spPr>
                <a:xfrm>
                  <a:off x="2738399" y="2383312"/>
                  <a:ext cx="45198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A08AD7F0-FE89-41E8-BA1C-E1B7673916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8399" y="2383312"/>
                  <a:ext cx="451982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A38D5BD-77B1-40A9-8333-9E63E83F2FFC}"/>
                    </a:ext>
                  </a:extLst>
                </p:cNvPr>
                <p:cNvSpPr txBox="1"/>
                <p:nvPr/>
              </p:nvSpPr>
              <p:spPr>
                <a:xfrm>
                  <a:off x="4487211" y="1750874"/>
                  <a:ext cx="1431033" cy="5232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sz="1400" dirty="0"/>
                    <a:t>Estimated shape </a:t>
                  </a:r>
                </a:p>
                <a:p>
                  <a:r>
                    <a:rPr lang="en-US" sz="1400" dirty="0"/>
                    <a:t>from distance </a:t>
                  </a:r>
                  <a14:m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A38D5BD-77B1-40A9-8333-9E63E83F2F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7211" y="1750874"/>
                  <a:ext cx="1431033" cy="523220"/>
                </a:xfrm>
                <a:prstGeom prst="rect">
                  <a:avLst/>
                </a:prstGeom>
                <a:blipFill>
                  <a:blip r:embed="rId6"/>
                  <a:stretch>
                    <a:fillRect l="-1277" t="-2299" b="-91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936C892-0338-46E3-AF27-190E19BA7E50}"/>
                    </a:ext>
                  </a:extLst>
                </p:cNvPr>
                <p:cNvSpPr txBox="1"/>
                <p:nvPr/>
              </p:nvSpPr>
              <p:spPr>
                <a:xfrm>
                  <a:off x="4496153" y="2491034"/>
                  <a:ext cx="1422091" cy="5232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sz="1400" dirty="0"/>
                    <a:t>Estimated shape </a:t>
                  </a:r>
                </a:p>
                <a:p>
                  <a:r>
                    <a:rPr lang="en-US" sz="1400" dirty="0"/>
                    <a:t>from distance </a:t>
                  </a:r>
                  <a14:m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936C892-0338-46E3-AF27-190E19BA7E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6153" y="2491034"/>
                  <a:ext cx="1422091" cy="523220"/>
                </a:xfrm>
                <a:prstGeom prst="rect">
                  <a:avLst/>
                </a:prstGeom>
                <a:blipFill>
                  <a:blip r:embed="rId7"/>
                  <a:stretch>
                    <a:fillRect l="-1282" t="-2299" r="-427" b="-103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13E1AA-AEE7-4CE5-847A-3FFFEDAAF254}"/>
                </a:ext>
              </a:extLst>
            </p:cNvPr>
            <p:cNvSpPr txBox="1"/>
            <p:nvPr/>
          </p:nvSpPr>
          <p:spPr>
            <a:xfrm>
              <a:off x="4468352" y="3327875"/>
              <a:ext cx="1481727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200" dirty="0"/>
                <a:t>Smallest shape </a:t>
              </a:r>
            </a:p>
            <a:p>
              <a:r>
                <a:rPr lang="en-US" sz="1200" dirty="0"/>
                <a:t>bounding obstacle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04B216-BDA0-41A9-B1C4-F2C0CDEEE827}"/>
                  </a:ext>
                </a:extLst>
              </p:cNvPr>
              <p:cNvSpPr txBox="1"/>
              <p:nvPr/>
            </p:nvSpPr>
            <p:spPr>
              <a:xfrm>
                <a:off x="292028" y="4433532"/>
                <a:ext cx="35736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Estimated radius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</a:p>
              <a:p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∈[0,1]</m:t>
                    </m:r>
                  </m:oMath>
                </a14:m>
                <a:r>
                  <a:rPr lang="en-US" dirty="0"/>
                  <a:t> is a constant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04B216-BDA0-41A9-B1C4-F2C0CDEEE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28" y="4433532"/>
                <a:ext cx="3573607" cy="646331"/>
              </a:xfrm>
              <a:prstGeom prst="rect">
                <a:avLst/>
              </a:prstGeom>
              <a:blipFill>
                <a:blip r:embed="rId8"/>
                <a:stretch>
                  <a:fillRect l="-1536" t="-4717" r="-512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Oval 66">
            <a:extLst>
              <a:ext uri="{FF2B5EF4-FFF2-40B4-BE49-F238E27FC236}">
                <a16:creationId xmlns:a16="http://schemas.microsoft.com/office/drawing/2014/main" id="{C1A2D62A-272B-4ECD-97CD-70D030600F91}"/>
              </a:ext>
            </a:extLst>
          </p:cNvPr>
          <p:cNvSpPr/>
          <p:nvPr/>
        </p:nvSpPr>
        <p:spPr>
          <a:xfrm>
            <a:off x="1288673" y="2844403"/>
            <a:ext cx="115128" cy="1024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6193F4F-F270-4CDE-8DD0-BC126C7BAD51}"/>
                  </a:ext>
                </a:extLst>
              </p:cNvPr>
              <p:cNvSpPr txBox="1"/>
              <p:nvPr/>
            </p:nvSpPr>
            <p:spPr>
              <a:xfrm>
                <a:off x="276139" y="1421311"/>
                <a:ext cx="16184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6193F4F-F270-4CDE-8DD0-BC126C7BA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39" y="1421311"/>
                <a:ext cx="1618456" cy="338554"/>
              </a:xfrm>
              <a:prstGeom prst="rect">
                <a:avLst/>
              </a:prstGeom>
              <a:blipFill>
                <a:blip r:embed="rId9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B9EB686-26F4-485D-83C0-1C3E9D8DDD7A}"/>
              </a:ext>
            </a:extLst>
          </p:cNvPr>
          <p:cNvCxnSpPr>
            <a:cxnSpLocks/>
            <a:endCxn id="67" idx="1"/>
          </p:cNvCxnSpPr>
          <p:nvPr/>
        </p:nvCxnSpPr>
        <p:spPr>
          <a:xfrm>
            <a:off x="744620" y="1741648"/>
            <a:ext cx="560913" cy="111775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021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A0C3D45-5EBA-42DC-B8BB-FC9F31786E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Suppose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. Then, we need to solve: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=5;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;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𝑘𝑣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b="0" i="1" dirty="0"/>
              </a:p>
              <a:p>
                <a:r>
                  <a:rPr lang="en-US" dirty="0"/>
                  <a:t>Solution to above differential equation (solve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first,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):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𝑘𝑡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den>
                            </m:f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Note,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b="0" dirty="0"/>
              </a:p>
              <a:p>
                <a:endParaRPr lang="en-US" dirty="0"/>
              </a:p>
              <a:p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A0C3D45-5EBA-42DC-B8BB-FC9F31786E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5FA1E3C-C462-4BD1-82D8-120BF2D69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Execution of Car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36ACE-6CB9-4D22-8D3A-F2E4FB4FA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D2B496-4146-44F3-BD1B-C627879CFD16}"/>
                  </a:ext>
                </a:extLst>
              </p:cNvPr>
              <p:cNvSpPr txBox="1"/>
              <p:nvPr/>
            </p:nvSpPr>
            <p:spPr>
              <a:xfrm>
                <a:off x="9831743" y="4094922"/>
                <a:ext cx="1961563" cy="83099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=1000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kg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𝑁𝑠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D2B496-4146-44F3-BD1B-C627879CF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743" y="4094922"/>
                <a:ext cx="1961563" cy="830997"/>
              </a:xfrm>
              <a:prstGeom prst="rect">
                <a:avLst/>
              </a:prstGeom>
              <a:blipFill>
                <a:blip r:embed="rId3"/>
                <a:stretch>
                  <a:fillRect l="-309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361301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752566C-E4FF-49E9-8D62-5A8D2E456B72}"/>
              </a:ext>
            </a:extLst>
          </p:cNvPr>
          <p:cNvCxnSpPr>
            <a:cxnSpLocks/>
            <a:endCxn id="12" idx="7"/>
          </p:cNvCxnSpPr>
          <p:nvPr/>
        </p:nvCxnSpPr>
        <p:spPr>
          <a:xfrm flipV="1">
            <a:off x="2293046" y="3341582"/>
            <a:ext cx="1512414" cy="145206"/>
          </a:xfrm>
          <a:prstGeom prst="straightConnector1">
            <a:avLst/>
          </a:prstGeom>
          <a:ln>
            <a:prstDash val="sysDot"/>
            <a:tailEnd type="non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8B4CD9E-41FE-4BF7-AB5B-3271698CDB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51172" y="1332703"/>
                <a:ext cx="7714596" cy="4351338"/>
              </a:xfrm>
            </p:spPr>
            <p:txBody>
              <a:bodyPr/>
              <a:lstStyle/>
              <a:p>
                <a:r>
                  <a:rPr lang="en-US" dirty="0"/>
                  <a:t>Choose shortest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to target (to minimize time)</a:t>
                </a:r>
              </a:p>
              <a:p>
                <a:r>
                  <a:rPr lang="en-US" dirty="0"/>
                  <a:t>If estimate of obstacle 1 intersects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calculate two paths that are tangent to obstacle 1 estimate</a:t>
                </a:r>
              </a:p>
              <a:p>
                <a:r>
                  <a:rPr lang="en-US" dirty="0"/>
                  <a:t>If estimate of obstacle 2 intersects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, or obstacle 1, calculate tangent paths</a:t>
                </a:r>
              </a:p>
              <a:p>
                <a:r>
                  <a:rPr lang="en-US" dirty="0"/>
                  <a:t>Plausible paths: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Calculate shorter one as the planned path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8B4CD9E-41FE-4BF7-AB5B-3271698CD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51172" y="1332703"/>
                <a:ext cx="7714596" cy="4351338"/>
              </a:xfrm>
              <a:blipFill>
                <a:blip r:embed="rId2"/>
                <a:stretch>
                  <a:fillRect l="-1028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C2E1E80-D5F3-4281-A921-78F7C9F78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4FF80-EC6D-4C0F-B715-FE49309DC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70</a:t>
            </a:fld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6728D3-D288-44E4-8D0B-D2B7C88DC9C2}"/>
              </a:ext>
            </a:extLst>
          </p:cNvPr>
          <p:cNvCxnSpPr/>
          <p:nvPr/>
        </p:nvCxnSpPr>
        <p:spPr>
          <a:xfrm flipV="1">
            <a:off x="614363" y="1543050"/>
            <a:ext cx="0" cy="342185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DF6DCA-54CB-4A7E-8E17-02FC717D1019}"/>
              </a:ext>
            </a:extLst>
          </p:cNvPr>
          <p:cNvCxnSpPr>
            <a:cxnSpLocks/>
          </p:cNvCxnSpPr>
          <p:nvPr/>
        </p:nvCxnSpPr>
        <p:spPr>
          <a:xfrm>
            <a:off x="238125" y="4481513"/>
            <a:ext cx="379095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4CF1A38B-82AA-4457-BEC9-8F9921CB2919}"/>
              </a:ext>
            </a:extLst>
          </p:cNvPr>
          <p:cNvSpPr/>
          <p:nvPr/>
        </p:nvSpPr>
        <p:spPr>
          <a:xfrm>
            <a:off x="1882522" y="3498849"/>
            <a:ext cx="677916" cy="635613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5AA8ABD-119F-4DB5-A2AA-62548DC11E48}"/>
              </a:ext>
            </a:extLst>
          </p:cNvPr>
          <p:cNvSpPr/>
          <p:nvPr/>
        </p:nvSpPr>
        <p:spPr>
          <a:xfrm>
            <a:off x="1800600" y="2749247"/>
            <a:ext cx="841760" cy="77882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6EFC2191-A05B-4DC3-85E7-E3A90524DFF1}"/>
              </a:ext>
            </a:extLst>
          </p:cNvPr>
          <p:cNvSpPr/>
          <p:nvPr/>
        </p:nvSpPr>
        <p:spPr>
          <a:xfrm rot="17834114">
            <a:off x="1770033" y="2715854"/>
            <a:ext cx="929229" cy="945868"/>
          </a:xfrm>
          <a:prstGeom prst="arc">
            <a:avLst>
              <a:gd name="adj1" fmla="val 16957677"/>
              <a:gd name="adj2" fmla="val 21363548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7690C1-94E5-4B96-8298-CF550830E57F}"/>
              </a:ext>
            </a:extLst>
          </p:cNvPr>
          <p:cNvCxnSpPr>
            <a:cxnSpLocks/>
            <a:stCxn id="11" idx="0"/>
            <a:endCxn id="20" idx="0"/>
          </p:cNvCxnSpPr>
          <p:nvPr/>
        </p:nvCxnSpPr>
        <p:spPr>
          <a:xfrm flipV="1">
            <a:off x="973363" y="2885919"/>
            <a:ext cx="898584" cy="1036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4F8195B-DED4-409D-B0BC-A6A3C7EE3F8B}"/>
              </a:ext>
            </a:extLst>
          </p:cNvPr>
          <p:cNvCxnSpPr>
            <a:cxnSpLocks/>
            <a:stCxn id="20" idx="2"/>
            <a:endCxn id="12" idx="1"/>
          </p:cNvCxnSpPr>
          <p:nvPr/>
        </p:nvCxnSpPr>
        <p:spPr>
          <a:xfrm>
            <a:off x="2418397" y="2762011"/>
            <a:ext cx="1305655" cy="579571"/>
          </a:xfrm>
          <a:prstGeom prst="line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Arc 29">
            <a:extLst>
              <a:ext uri="{FF2B5EF4-FFF2-40B4-BE49-F238E27FC236}">
                <a16:creationId xmlns:a16="http://schemas.microsoft.com/office/drawing/2014/main" id="{ADFF54ED-0A3C-41A5-BD8E-E8602EEE2F4E}"/>
              </a:ext>
            </a:extLst>
          </p:cNvPr>
          <p:cNvSpPr/>
          <p:nvPr/>
        </p:nvSpPr>
        <p:spPr>
          <a:xfrm rot="7951604">
            <a:off x="1809250" y="3351196"/>
            <a:ext cx="771005" cy="827709"/>
          </a:xfrm>
          <a:prstGeom prst="arc">
            <a:avLst>
              <a:gd name="adj1" fmla="val 17000245"/>
              <a:gd name="adj2" fmla="val 1983877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FC0DE3-10A5-4653-B699-632FB2B0969E}"/>
              </a:ext>
            </a:extLst>
          </p:cNvPr>
          <p:cNvCxnSpPr>
            <a:cxnSpLocks/>
            <a:stCxn id="11" idx="0"/>
            <a:endCxn id="30" idx="2"/>
          </p:cNvCxnSpPr>
          <p:nvPr/>
        </p:nvCxnSpPr>
        <p:spPr>
          <a:xfrm>
            <a:off x="973363" y="3921942"/>
            <a:ext cx="1132106" cy="2245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89151CC-383A-4248-B361-1D72AB7A7859}"/>
              </a:ext>
            </a:extLst>
          </p:cNvPr>
          <p:cNvCxnSpPr>
            <a:cxnSpLocks/>
            <a:endCxn id="12" idx="4"/>
          </p:cNvCxnSpPr>
          <p:nvPr/>
        </p:nvCxnSpPr>
        <p:spPr>
          <a:xfrm flipV="1">
            <a:off x="2418397" y="3429000"/>
            <a:ext cx="1346359" cy="675386"/>
          </a:xfrm>
          <a:prstGeom prst="line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32109872-7739-462A-8C68-4332A805D50B}"/>
              </a:ext>
            </a:extLst>
          </p:cNvPr>
          <p:cNvSpPr/>
          <p:nvPr/>
        </p:nvSpPr>
        <p:spPr>
          <a:xfrm>
            <a:off x="3707192" y="3326583"/>
            <a:ext cx="115128" cy="102417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B4C33DF-F2C2-40C1-B2F4-7FF7BD304398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>
          <a:xfrm flipV="1">
            <a:off x="973363" y="3377792"/>
            <a:ext cx="2733829" cy="544150"/>
          </a:xfrm>
          <a:prstGeom prst="straightConnector1">
            <a:avLst/>
          </a:prstGeom>
          <a:ln>
            <a:prstDash val="sysDot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81A16CE-B9BC-43D9-A15B-68143042A587}"/>
                  </a:ext>
                </a:extLst>
              </p:cNvPr>
              <p:cNvSpPr txBox="1"/>
              <p:nvPr/>
            </p:nvSpPr>
            <p:spPr>
              <a:xfrm>
                <a:off x="2610729" y="2558923"/>
                <a:ext cx="4621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81A16CE-B9BC-43D9-A15B-68143042A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729" y="2558923"/>
                <a:ext cx="462113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F1498D9-29EE-4673-97A9-19B608CACB2E}"/>
                  </a:ext>
                </a:extLst>
              </p:cNvPr>
              <p:cNvSpPr txBox="1"/>
              <p:nvPr/>
            </p:nvSpPr>
            <p:spPr>
              <a:xfrm>
                <a:off x="3020909" y="3666994"/>
                <a:ext cx="4674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F1498D9-29EE-4673-97A9-19B608CAC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909" y="3666994"/>
                <a:ext cx="467436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0075F3F-5A37-4163-AEB4-6CA8379B0850}"/>
                  </a:ext>
                </a:extLst>
              </p:cNvPr>
              <p:cNvSpPr txBox="1"/>
              <p:nvPr/>
            </p:nvSpPr>
            <p:spPr>
              <a:xfrm>
                <a:off x="2529497" y="3491641"/>
                <a:ext cx="4674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0075F3F-5A37-4163-AEB4-6CA8379B0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497" y="3491641"/>
                <a:ext cx="467436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4D6E85C-FFE3-492D-88C8-68F67F43BD7C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973363" y="3508372"/>
            <a:ext cx="1132106" cy="413570"/>
          </a:xfrm>
          <a:prstGeom prst="straightConnector1">
            <a:avLst/>
          </a:prstGeom>
          <a:ln>
            <a:prstDash val="sysDot"/>
            <a:tailEnd type="non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07916C6-FEBD-4659-8E2A-E7469FDEBB3E}"/>
              </a:ext>
            </a:extLst>
          </p:cNvPr>
          <p:cNvCxnSpPr>
            <a:cxnSpLocks/>
          </p:cNvCxnSpPr>
          <p:nvPr/>
        </p:nvCxnSpPr>
        <p:spPr>
          <a:xfrm flipV="1">
            <a:off x="2084247" y="3474953"/>
            <a:ext cx="194966" cy="30976"/>
          </a:xfrm>
          <a:prstGeom prst="line">
            <a:avLst/>
          </a:prstGeom>
          <a:ln>
            <a:prstDash val="sysDot"/>
            <a:tailEnd type="non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03D981A-AFA1-497A-837B-849CE6FFD2CB}"/>
                  </a:ext>
                </a:extLst>
              </p:cNvPr>
              <p:cNvSpPr txBox="1"/>
              <p:nvPr/>
            </p:nvSpPr>
            <p:spPr>
              <a:xfrm>
                <a:off x="2638758" y="3071680"/>
                <a:ext cx="465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03D981A-AFA1-497A-837B-849CE6FFD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758" y="3071680"/>
                <a:ext cx="465704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6274CE5-5F1A-4C04-9CAC-E0576024740C}"/>
                  </a:ext>
                </a:extLst>
              </p:cNvPr>
              <p:cNvSpPr txBox="1"/>
              <p:nvPr/>
            </p:nvSpPr>
            <p:spPr>
              <a:xfrm>
                <a:off x="3492995" y="4413815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6274CE5-5F1A-4C04-9CAC-E05760247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995" y="4413815"/>
                <a:ext cx="36798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017FB23-C310-4550-A47F-4109370F4EB1}"/>
                  </a:ext>
                </a:extLst>
              </p:cNvPr>
              <p:cNvSpPr txBox="1"/>
              <p:nvPr/>
            </p:nvSpPr>
            <p:spPr>
              <a:xfrm>
                <a:off x="228518" y="1431608"/>
                <a:ext cx="371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017FB23-C310-4550-A47F-4109370F4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18" y="1431608"/>
                <a:ext cx="371384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95E3B989-B0B4-474B-B805-5282321DBD08}"/>
              </a:ext>
            </a:extLst>
          </p:cNvPr>
          <p:cNvSpPr/>
          <p:nvPr/>
        </p:nvSpPr>
        <p:spPr>
          <a:xfrm>
            <a:off x="915799" y="3921942"/>
            <a:ext cx="115128" cy="1024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1D6971C-394F-4DE7-A539-593006E4B14F}"/>
                  </a:ext>
                </a:extLst>
              </p:cNvPr>
              <p:cNvSpPr txBox="1"/>
              <p:nvPr/>
            </p:nvSpPr>
            <p:spPr>
              <a:xfrm>
                <a:off x="712677" y="4013191"/>
                <a:ext cx="4229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1D6971C-394F-4DE7-A539-593006E4B1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77" y="4013191"/>
                <a:ext cx="422984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05B4B46-75B2-4A35-8F93-6CDD548834EF}"/>
                  </a:ext>
                </a:extLst>
              </p:cNvPr>
              <p:cNvSpPr txBox="1"/>
              <p:nvPr/>
            </p:nvSpPr>
            <p:spPr>
              <a:xfrm>
                <a:off x="1992830" y="3095906"/>
                <a:ext cx="4229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05B4B46-75B2-4A35-8F93-6CDD54883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830" y="3095906"/>
                <a:ext cx="422984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A7D4C7D-7B99-4FF1-890F-57DA799D4601}"/>
                  </a:ext>
                </a:extLst>
              </p:cNvPr>
              <p:cNvSpPr txBox="1"/>
              <p:nvPr/>
            </p:nvSpPr>
            <p:spPr>
              <a:xfrm>
                <a:off x="2037689" y="3766702"/>
                <a:ext cx="4229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A7D4C7D-7B99-4FF1-890F-57DA799D4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689" y="3766702"/>
                <a:ext cx="422984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Oval 58">
            <a:extLst>
              <a:ext uri="{FF2B5EF4-FFF2-40B4-BE49-F238E27FC236}">
                <a16:creationId xmlns:a16="http://schemas.microsoft.com/office/drawing/2014/main" id="{4FC22978-BCEE-446D-B4D2-947A24AB3AFE}"/>
              </a:ext>
            </a:extLst>
          </p:cNvPr>
          <p:cNvSpPr/>
          <p:nvPr/>
        </p:nvSpPr>
        <p:spPr>
          <a:xfrm>
            <a:off x="2131438" y="3081486"/>
            <a:ext cx="115128" cy="1024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6706652-6DA5-46CF-893E-9FD5C434F165}"/>
              </a:ext>
            </a:extLst>
          </p:cNvPr>
          <p:cNvSpPr/>
          <p:nvPr/>
        </p:nvSpPr>
        <p:spPr>
          <a:xfrm>
            <a:off x="2162899" y="3762361"/>
            <a:ext cx="115128" cy="1024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AFEEF23-EB8E-4840-B0DB-50C5AD720D3C}"/>
                  </a:ext>
                </a:extLst>
              </p:cNvPr>
              <p:cNvSpPr txBox="1"/>
              <p:nvPr/>
            </p:nvSpPr>
            <p:spPr>
              <a:xfrm>
                <a:off x="3411819" y="2810336"/>
                <a:ext cx="422984" cy="325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AFEEF23-EB8E-4840-B0DB-50C5AD720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819" y="2810336"/>
                <a:ext cx="422984" cy="325025"/>
              </a:xfrm>
              <a:prstGeom prst="rect">
                <a:avLst/>
              </a:prstGeom>
              <a:blipFill>
                <a:blip r:embed="rId12"/>
                <a:stretch>
                  <a:fillRect r="-72464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5610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981EE2D-B2DF-4FEE-8854-EADD620F71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Path planning inputs:</a:t>
                </a:r>
              </a:p>
              <a:p>
                <a:pPr lvl="1"/>
                <a:r>
                  <a:rPr lang="en-US" dirty="0"/>
                  <a:t>Current position of robot</a:t>
                </a:r>
              </a:p>
              <a:p>
                <a:pPr lvl="1"/>
                <a:r>
                  <a:rPr lang="en-US" dirty="0"/>
                  <a:t>Target position</a:t>
                </a:r>
              </a:p>
              <a:p>
                <a:pPr lvl="1"/>
                <a:r>
                  <a:rPr lang="en-US" dirty="0"/>
                  <a:t>Position of obstacles and estimates</a:t>
                </a:r>
              </a:p>
              <a:p>
                <a:r>
                  <a:rPr lang="en-US" dirty="0"/>
                  <a:t>Output: </a:t>
                </a:r>
              </a:p>
              <a:p>
                <a:pPr lvl="1"/>
                <a:r>
                  <a:rPr lang="en-US" dirty="0"/>
                  <a:t>Direction for motion assuming obstacle estimates are correct</a:t>
                </a:r>
              </a:p>
              <a:p>
                <a:r>
                  <a:rPr lang="en-US" dirty="0"/>
                  <a:t>May be useful to execute planning algorithm again as robot moves!</a:t>
                </a:r>
              </a:p>
              <a:p>
                <a:pPr lvl="1"/>
                <a:r>
                  <a:rPr lang="en-US" dirty="0"/>
                  <a:t>Because estimates will improve closer to the obstacles</a:t>
                </a:r>
              </a:p>
              <a:p>
                <a:pPr lvl="1"/>
                <a:r>
                  <a:rPr lang="en-US" dirty="0"/>
                  <a:t>Invoke planning algorithm every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dirty="0"/>
                  <a:t> seconds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981EE2D-B2DF-4FEE-8854-EADD620F71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b="-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37BDED2-2387-4BAA-AEAE-7D3BFB7F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path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FFF3A-D8F8-45E8-9E40-9588BB5E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393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49FBB64-26AB-4C06-BA1F-FD36AF0312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480" y="1890584"/>
                <a:ext cx="11699087" cy="4065895"/>
              </a:xfrm>
            </p:spPr>
            <p:txBody>
              <a:bodyPr/>
              <a:lstStyle/>
              <a:p>
                <a:r>
                  <a:rPr lang="en-US" dirty="0"/>
                  <a:t>Every robot has its own estimate of the obstacle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’s estimate of obstacle might be better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’s</a:t>
                </a:r>
              </a:p>
              <a:p>
                <a:r>
                  <a:rPr lang="en-US" dirty="0"/>
                  <a:t>Strategy: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dirty="0"/>
                  <a:t> seconds, send estimates to other robot, and receive estimates</a:t>
                </a:r>
              </a:p>
              <a:p>
                <a:r>
                  <a:rPr lang="en-US" dirty="0"/>
                  <a:t>For estimate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use final estimate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𝑟𝑒𝑐𝑣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en-US" b="0" dirty="0"/>
              </a:p>
              <a:p>
                <a:r>
                  <a:rPr lang="en-US" dirty="0"/>
                  <a:t>Re-run path planner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49FBB64-26AB-4C06-BA1F-FD36AF0312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480" y="1890584"/>
                <a:ext cx="11699087" cy="4065895"/>
              </a:xfrm>
              <a:blipFill>
                <a:blip r:embed="rId2"/>
                <a:stretch>
                  <a:fillRect l="-625" t="-2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DECAC3F-3B10-4278-B9AF-D99CF7FF9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improves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320EC-233B-4988-B291-51EDF90E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356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2AAE28-6D70-4C2C-B663-ACC82795B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>
            <a:normAutofit fontScale="90000"/>
          </a:bodyPr>
          <a:lstStyle/>
          <a:p>
            <a:r>
              <a:rPr lang="en-US" dirty="0"/>
              <a:t>Improved path planning through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DB8E3-0426-455C-9043-5AF44A18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73</a:t>
            </a:fld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E82E51C-F397-4147-B4A4-618F2B018622}"/>
              </a:ext>
            </a:extLst>
          </p:cNvPr>
          <p:cNvGrpSpPr/>
          <p:nvPr/>
        </p:nvGrpSpPr>
        <p:grpSpPr>
          <a:xfrm>
            <a:off x="742870" y="1114424"/>
            <a:ext cx="4793538" cy="4443412"/>
            <a:chOff x="1357231" y="1617345"/>
            <a:chExt cx="3800557" cy="3533298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B2A899E-E43A-43A5-960E-D864C102907B}"/>
                </a:ext>
              </a:extLst>
            </p:cNvPr>
            <p:cNvCxnSpPr>
              <a:cxnSpLocks/>
              <a:endCxn id="16" idx="7"/>
            </p:cNvCxnSpPr>
            <p:nvPr/>
          </p:nvCxnSpPr>
          <p:spPr>
            <a:xfrm flipV="1">
              <a:off x="3421759" y="3527319"/>
              <a:ext cx="1512414" cy="145206"/>
            </a:xfrm>
            <a:prstGeom prst="straightConnector1">
              <a:avLst/>
            </a:prstGeom>
            <a:ln>
              <a:prstDash val="sysDot"/>
              <a:tailEnd type="non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20B889E-4985-423D-BF00-5CA6C7084457}"/>
                </a:ext>
              </a:extLst>
            </p:cNvPr>
            <p:cNvCxnSpPr/>
            <p:nvPr/>
          </p:nvCxnSpPr>
          <p:spPr>
            <a:xfrm flipV="1">
              <a:off x="1743076" y="1728787"/>
              <a:ext cx="0" cy="342185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45A6404-9C19-4123-A085-B870074AD9FB}"/>
                </a:ext>
              </a:extLst>
            </p:cNvPr>
            <p:cNvCxnSpPr>
              <a:cxnSpLocks/>
            </p:cNvCxnSpPr>
            <p:nvPr/>
          </p:nvCxnSpPr>
          <p:spPr>
            <a:xfrm>
              <a:off x="1366838" y="4667250"/>
              <a:ext cx="37909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71C6290-AD36-4807-B3DC-643A4D155475}"/>
                </a:ext>
              </a:extLst>
            </p:cNvPr>
            <p:cNvSpPr/>
            <p:nvPr/>
          </p:nvSpPr>
          <p:spPr>
            <a:xfrm>
              <a:off x="3011235" y="3684586"/>
              <a:ext cx="677916" cy="635613"/>
            </a:xfrm>
            <a:prstGeom prst="ellipse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007224D-013F-4752-87F9-D26E9BB3FE9D}"/>
                </a:ext>
              </a:extLst>
            </p:cNvPr>
            <p:cNvSpPr/>
            <p:nvPr/>
          </p:nvSpPr>
          <p:spPr>
            <a:xfrm>
              <a:off x="2929313" y="2934984"/>
              <a:ext cx="841760" cy="778828"/>
            </a:xfrm>
            <a:prstGeom prst="ellipse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EE3F6AA1-6975-44FF-8028-86AA1FA25C68}"/>
                </a:ext>
              </a:extLst>
            </p:cNvPr>
            <p:cNvSpPr/>
            <p:nvPr/>
          </p:nvSpPr>
          <p:spPr>
            <a:xfrm rot="17834114">
              <a:off x="2898746" y="2901591"/>
              <a:ext cx="929229" cy="945868"/>
            </a:xfrm>
            <a:prstGeom prst="arc">
              <a:avLst>
                <a:gd name="adj1" fmla="val 16957677"/>
                <a:gd name="adj2" fmla="val 21363548"/>
              </a:avLst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802BE8D-5BCC-458E-9A16-9956250976E8}"/>
                </a:ext>
              </a:extLst>
            </p:cNvPr>
            <p:cNvCxnSpPr>
              <a:cxnSpLocks/>
              <a:stCxn id="26" idx="0"/>
              <a:endCxn id="10" idx="0"/>
            </p:cNvCxnSpPr>
            <p:nvPr/>
          </p:nvCxnSpPr>
          <p:spPr>
            <a:xfrm flipV="1">
              <a:off x="2102076" y="3071656"/>
              <a:ext cx="898584" cy="1036023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96772B1-2624-405C-AC79-D392B8C3340A}"/>
                </a:ext>
              </a:extLst>
            </p:cNvPr>
            <p:cNvCxnSpPr>
              <a:cxnSpLocks/>
              <a:stCxn id="10" idx="2"/>
              <a:endCxn id="16" idx="1"/>
            </p:cNvCxnSpPr>
            <p:nvPr/>
          </p:nvCxnSpPr>
          <p:spPr>
            <a:xfrm>
              <a:off x="3547110" y="2947748"/>
              <a:ext cx="1305655" cy="579571"/>
            </a:xfrm>
            <a:prstGeom prst="line">
              <a:avLst/>
            </a:prstGeom>
            <a:ln>
              <a:tailEnd type="triangl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3755F40F-8E6B-46DC-93AA-79CC4313E068}"/>
                </a:ext>
              </a:extLst>
            </p:cNvPr>
            <p:cNvSpPr/>
            <p:nvPr/>
          </p:nvSpPr>
          <p:spPr>
            <a:xfrm rot="7951604">
              <a:off x="2937963" y="3536933"/>
              <a:ext cx="771005" cy="827709"/>
            </a:xfrm>
            <a:prstGeom prst="arc">
              <a:avLst>
                <a:gd name="adj1" fmla="val 17000245"/>
                <a:gd name="adj2" fmla="val 19838770"/>
              </a:avLst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A23B034-448D-4201-9541-64BBB4A6BBAB}"/>
                </a:ext>
              </a:extLst>
            </p:cNvPr>
            <p:cNvCxnSpPr>
              <a:cxnSpLocks/>
              <a:stCxn id="26" idx="0"/>
              <a:endCxn id="13" idx="2"/>
            </p:cNvCxnSpPr>
            <p:nvPr/>
          </p:nvCxnSpPr>
          <p:spPr>
            <a:xfrm>
              <a:off x="2102076" y="4107679"/>
              <a:ext cx="1132106" cy="22458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3446007-A988-4917-8674-7AB66242A8AA}"/>
                </a:ext>
              </a:extLst>
            </p:cNvPr>
            <p:cNvCxnSpPr>
              <a:cxnSpLocks/>
              <a:endCxn id="16" idx="4"/>
            </p:cNvCxnSpPr>
            <p:nvPr/>
          </p:nvCxnSpPr>
          <p:spPr>
            <a:xfrm flipV="1">
              <a:off x="3547110" y="3614737"/>
              <a:ext cx="1346359" cy="675386"/>
            </a:xfrm>
            <a:prstGeom prst="line">
              <a:avLst/>
            </a:prstGeom>
            <a:ln>
              <a:tailEnd type="triangl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79EB54F-3752-42D7-9723-6F914890C32E}"/>
                </a:ext>
              </a:extLst>
            </p:cNvPr>
            <p:cNvSpPr/>
            <p:nvPr/>
          </p:nvSpPr>
          <p:spPr>
            <a:xfrm>
              <a:off x="4835905" y="3512320"/>
              <a:ext cx="115128" cy="10241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C9A3E0E-3A0C-4FBD-B7BF-0A8669B6B39B}"/>
                </a:ext>
              </a:extLst>
            </p:cNvPr>
            <p:cNvCxnSpPr>
              <a:cxnSpLocks/>
              <a:stCxn id="26" idx="0"/>
              <a:endCxn id="16" idx="2"/>
            </p:cNvCxnSpPr>
            <p:nvPr/>
          </p:nvCxnSpPr>
          <p:spPr>
            <a:xfrm flipV="1">
              <a:off x="2102076" y="3563529"/>
              <a:ext cx="2733829" cy="544150"/>
            </a:xfrm>
            <a:prstGeom prst="straightConnector1">
              <a:avLst/>
            </a:prstGeom>
            <a:ln>
              <a:prstDash val="sysDot"/>
              <a:tailEnd type="triangl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18AD379-C933-4714-B2FD-7505DBF03242}"/>
                    </a:ext>
                  </a:extLst>
                </p:cNvPr>
                <p:cNvSpPr txBox="1"/>
                <p:nvPr/>
              </p:nvSpPr>
              <p:spPr>
                <a:xfrm>
                  <a:off x="3739442" y="2744660"/>
                  <a:ext cx="46211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18AD379-C933-4714-B2FD-7505DBF032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9442" y="2744660"/>
                  <a:ext cx="462113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1564CED-2936-42BE-B0BF-438435F938A4}"/>
                    </a:ext>
                  </a:extLst>
                </p:cNvPr>
                <p:cNvSpPr txBox="1"/>
                <p:nvPr/>
              </p:nvSpPr>
              <p:spPr>
                <a:xfrm>
                  <a:off x="4149622" y="3852731"/>
                  <a:ext cx="4674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1564CED-2936-42BE-B0BF-438435F938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9622" y="3852731"/>
                  <a:ext cx="467436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BA086FBD-F440-4CAB-A285-F9B9559D1205}"/>
                    </a:ext>
                  </a:extLst>
                </p:cNvPr>
                <p:cNvSpPr txBox="1"/>
                <p:nvPr/>
              </p:nvSpPr>
              <p:spPr>
                <a:xfrm>
                  <a:off x="3658210" y="3677378"/>
                  <a:ext cx="4674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BA086FBD-F440-4CAB-A285-F9B9559D12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8210" y="3677378"/>
                  <a:ext cx="467436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67E8028-7020-4847-8BCD-1087DB106153}"/>
                </a:ext>
              </a:extLst>
            </p:cNvPr>
            <p:cNvCxnSpPr>
              <a:cxnSpLocks/>
              <a:stCxn id="26" idx="0"/>
            </p:cNvCxnSpPr>
            <p:nvPr/>
          </p:nvCxnSpPr>
          <p:spPr>
            <a:xfrm flipV="1">
              <a:off x="2102076" y="3694109"/>
              <a:ext cx="1132106" cy="413570"/>
            </a:xfrm>
            <a:prstGeom prst="straightConnector1">
              <a:avLst/>
            </a:prstGeom>
            <a:ln>
              <a:prstDash val="sysDot"/>
              <a:tailEnd type="non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CA57F48-FD29-4AF5-B575-58B0550E05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2960" y="3660690"/>
              <a:ext cx="194966" cy="30976"/>
            </a:xfrm>
            <a:prstGeom prst="line">
              <a:avLst/>
            </a:prstGeom>
            <a:ln>
              <a:prstDash val="sysDot"/>
              <a:tailEnd type="non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43F03A8-4D2A-46F2-BA9A-B04FB2A327D9}"/>
                    </a:ext>
                  </a:extLst>
                </p:cNvPr>
                <p:cNvSpPr txBox="1"/>
                <p:nvPr/>
              </p:nvSpPr>
              <p:spPr>
                <a:xfrm>
                  <a:off x="3767471" y="3257417"/>
                  <a:ext cx="4657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43F03A8-4D2A-46F2-BA9A-B04FB2A327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7471" y="3257417"/>
                  <a:ext cx="465704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129A281-F792-4311-868C-5E153D76CCA6}"/>
                    </a:ext>
                  </a:extLst>
                </p:cNvPr>
                <p:cNvSpPr txBox="1"/>
                <p:nvPr/>
              </p:nvSpPr>
              <p:spPr>
                <a:xfrm>
                  <a:off x="4621708" y="4599552"/>
                  <a:ext cx="3679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129A281-F792-4311-868C-5E153D76CC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1708" y="4599552"/>
                  <a:ext cx="36798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3D5A0A6-D378-47BE-8386-BF3C78E2E2A6}"/>
                    </a:ext>
                  </a:extLst>
                </p:cNvPr>
                <p:cNvSpPr txBox="1"/>
                <p:nvPr/>
              </p:nvSpPr>
              <p:spPr>
                <a:xfrm>
                  <a:off x="1357231" y="1617345"/>
                  <a:ext cx="37138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3D5A0A6-D378-47BE-8386-BF3C78E2E2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7231" y="1617345"/>
                  <a:ext cx="371384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11490C2-CCED-447B-A74E-248F3FF3D2A2}"/>
                </a:ext>
              </a:extLst>
            </p:cNvPr>
            <p:cNvSpPr/>
            <p:nvPr/>
          </p:nvSpPr>
          <p:spPr>
            <a:xfrm>
              <a:off x="2044512" y="4107679"/>
              <a:ext cx="115128" cy="10241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7DBEA88-B15A-4117-A489-05C3C3952823}"/>
                    </a:ext>
                  </a:extLst>
                </p:cNvPr>
                <p:cNvSpPr txBox="1"/>
                <p:nvPr/>
              </p:nvSpPr>
              <p:spPr>
                <a:xfrm>
                  <a:off x="1841390" y="4198928"/>
                  <a:ext cx="42298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7DBEA88-B15A-4117-A489-05C3C39528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1390" y="4198928"/>
                  <a:ext cx="422984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586BE01-D280-4558-A595-780261F496A9}"/>
                    </a:ext>
                  </a:extLst>
                </p:cNvPr>
                <p:cNvSpPr txBox="1"/>
                <p:nvPr/>
              </p:nvSpPr>
              <p:spPr>
                <a:xfrm>
                  <a:off x="3121543" y="3281643"/>
                  <a:ext cx="42298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586BE01-D280-4558-A595-780261F496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1543" y="3281643"/>
                  <a:ext cx="422984" cy="27699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DCCD164-605D-410B-81A9-DA5DDFFA7BF1}"/>
                    </a:ext>
                  </a:extLst>
                </p:cNvPr>
                <p:cNvSpPr txBox="1"/>
                <p:nvPr/>
              </p:nvSpPr>
              <p:spPr>
                <a:xfrm>
                  <a:off x="3166402" y="3952439"/>
                  <a:ext cx="42298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DCCD164-605D-410B-81A9-DA5DDFFA7B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6402" y="3952439"/>
                  <a:ext cx="422984" cy="27699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8295F6E-3D9C-4417-B728-0220E9AFB309}"/>
                </a:ext>
              </a:extLst>
            </p:cNvPr>
            <p:cNvSpPr/>
            <p:nvPr/>
          </p:nvSpPr>
          <p:spPr>
            <a:xfrm>
              <a:off x="3260151" y="3267223"/>
              <a:ext cx="115128" cy="10241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1BA6FAC-8991-46B8-9869-C277213FDF3F}"/>
                </a:ext>
              </a:extLst>
            </p:cNvPr>
            <p:cNvSpPr/>
            <p:nvPr/>
          </p:nvSpPr>
          <p:spPr>
            <a:xfrm>
              <a:off x="3291612" y="3948098"/>
              <a:ext cx="115128" cy="10241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B1888ED-4886-4568-80F6-C0DD12F17805}"/>
                    </a:ext>
                  </a:extLst>
                </p:cNvPr>
                <p:cNvSpPr txBox="1"/>
                <p:nvPr/>
              </p:nvSpPr>
              <p:spPr>
                <a:xfrm>
                  <a:off x="4540532" y="2996073"/>
                  <a:ext cx="422984" cy="3250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B1888ED-4886-4568-80F6-C0DD12F178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0532" y="2996073"/>
                  <a:ext cx="422984" cy="325025"/>
                </a:xfrm>
                <a:prstGeom prst="rect">
                  <a:avLst/>
                </a:prstGeom>
                <a:blipFill>
                  <a:blip r:embed="rId11"/>
                  <a:stretch>
                    <a:fillRect r="-3636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3348366-7627-4B52-8E11-8A0EF25376A8}"/>
              </a:ext>
            </a:extLst>
          </p:cNvPr>
          <p:cNvCxnSpPr/>
          <p:nvPr/>
        </p:nvCxnSpPr>
        <p:spPr>
          <a:xfrm flipV="1">
            <a:off x="6520234" y="1236520"/>
            <a:ext cx="0" cy="43032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75C849E-1DB9-414C-A213-8DE22E8BF02B}"/>
              </a:ext>
            </a:extLst>
          </p:cNvPr>
          <p:cNvCxnSpPr>
            <a:cxnSpLocks/>
          </p:cNvCxnSpPr>
          <p:nvPr/>
        </p:nvCxnSpPr>
        <p:spPr>
          <a:xfrm>
            <a:off x="6045695" y="4931879"/>
            <a:ext cx="478142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C9DE770E-D9D6-4AE0-92AB-8113B04EC431}"/>
              </a:ext>
            </a:extLst>
          </p:cNvPr>
          <p:cNvSpPr/>
          <p:nvPr/>
        </p:nvSpPr>
        <p:spPr>
          <a:xfrm>
            <a:off x="8119728" y="3696098"/>
            <a:ext cx="855037" cy="799335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CEE814A-AF0C-427D-BA3C-22515A0C9F23}"/>
              </a:ext>
            </a:extLst>
          </p:cNvPr>
          <p:cNvSpPr/>
          <p:nvPr/>
        </p:nvSpPr>
        <p:spPr>
          <a:xfrm>
            <a:off x="8016402" y="2753412"/>
            <a:ext cx="1061689" cy="97944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B34343E9-B90A-4DC7-8C58-0E42796165E0}"/>
              </a:ext>
            </a:extLst>
          </p:cNvPr>
          <p:cNvSpPr/>
          <p:nvPr/>
        </p:nvSpPr>
        <p:spPr>
          <a:xfrm rot="7951604">
            <a:off x="8028734" y="3508885"/>
            <a:ext cx="969602" cy="1043967"/>
          </a:xfrm>
          <a:prstGeom prst="arc">
            <a:avLst>
              <a:gd name="adj1" fmla="val 17000245"/>
              <a:gd name="adj2" fmla="val 1983877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4D7361C-80DC-4EE1-A243-EA9F82BAA0CC}"/>
              </a:ext>
            </a:extLst>
          </p:cNvPr>
          <p:cNvCxnSpPr>
            <a:cxnSpLocks/>
            <a:stCxn id="56" idx="0"/>
            <a:endCxn id="43" idx="2"/>
          </p:cNvCxnSpPr>
          <p:nvPr/>
        </p:nvCxnSpPr>
        <p:spPr>
          <a:xfrm>
            <a:off x="6954440" y="4050996"/>
            <a:ext cx="1446744" cy="4599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3C9E273-4B20-4347-BAC2-A65B020F4D58}"/>
              </a:ext>
            </a:extLst>
          </p:cNvPr>
          <p:cNvCxnSpPr>
            <a:cxnSpLocks/>
            <a:endCxn id="46" idx="4"/>
          </p:cNvCxnSpPr>
          <p:nvPr/>
        </p:nvCxnSpPr>
        <p:spPr>
          <a:xfrm flipV="1">
            <a:off x="8795612" y="3608257"/>
            <a:ext cx="1698126" cy="84935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F504333B-FE4D-4885-A29F-6DF9834A9C9D}"/>
              </a:ext>
            </a:extLst>
          </p:cNvPr>
          <p:cNvSpPr/>
          <p:nvPr/>
        </p:nvSpPr>
        <p:spPr>
          <a:xfrm>
            <a:off x="10421134" y="3479459"/>
            <a:ext cx="145208" cy="128798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2627B3C-76C9-40D0-8245-44D64F179392}"/>
              </a:ext>
            </a:extLst>
          </p:cNvPr>
          <p:cNvCxnSpPr>
            <a:cxnSpLocks/>
            <a:stCxn id="56" idx="0"/>
            <a:endCxn id="46" idx="2"/>
          </p:cNvCxnSpPr>
          <p:nvPr/>
        </p:nvCxnSpPr>
        <p:spPr>
          <a:xfrm flipV="1">
            <a:off x="6954440" y="3543858"/>
            <a:ext cx="3466694" cy="507138"/>
          </a:xfrm>
          <a:prstGeom prst="straightConnector1">
            <a:avLst/>
          </a:prstGeom>
          <a:ln>
            <a:prstDash val="sysDot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E307023-66A5-47B2-B07A-DC8D68F47BC0}"/>
                  </a:ext>
                </a:extLst>
              </p:cNvPr>
              <p:cNvSpPr txBox="1"/>
              <p:nvPr/>
            </p:nvSpPr>
            <p:spPr>
              <a:xfrm>
                <a:off x="9038195" y="2514064"/>
                <a:ext cx="582850" cy="464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E307023-66A5-47B2-B07A-DC8D68F47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195" y="2514064"/>
                <a:ext cx="582850" cy="4644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AA48D58-4E09-4234-9433-64BD51820420}"/>
                  </a:ext>
                </a:extLst>
              </p:cNvPr>
              <p:cNvSpPr txBox="1"/>
              <p:nvPr/>
            </p:nvSpPr>
            <p:spPr>
              <a:xfrm>
                <a:off x="9555544" y="3907554"/>
                <a:ext cx="589564" cy="464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AA48D58-4E09-4234-9433-64BD51820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544" y="3907554"/>
                <a:ext cx="589564" cy="4644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E81A737-C939-45B2-B508-3720F764DA0F}"/>
                  </a:ext>
                </a:extLst>
              </p:cNvPr>
              <p:cNvSpPr txBox="1"/>
              <p:nvPr/>
            </p:nvSpPr>
            <p:spPr>
              <a:xfrm>
                <a:off x="8935740" y="3687033"/>
                <a:ext cx="589564" cy="464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E81A737-C939-45B2-B508-3720F764D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740" y="3687033"/>
                <a:ext cx="589564" cy="4644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C5E322E-011D-496B-ABC8-87E7F103897D}"/>
                  </a:ext>
                </a:extLst>
              </p:cNvPr>
              <p:cNvSpPr txBox="1"/>
              <p:nvPr/>
            </p:nvSpPr>
            <p:spPr>
              <a:xfrm>
                <a:off x="9073547" y="3158898"/>
                <a:ext cx="465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C5E322E-011D-496B-ABC8-87E7F1038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3547" y="3158898"/>
                <a:ext cx="465705" cy="369332"/>
              </a:xfrm>
              <a:prstGeom prst="rect">
                <a:avLst/>
              </a:prstGeom>
              <a:blipFill>
                <a:blip r:embed="rId1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E191A0D-6D2A-4F11-BA5F-DF0EB9C217A3}"/>
                  </a:ext>
                </a:extLst>
              </p:cNvPr>
              <p:cNvSpPr txBox="1"/>
              <p:nvPr/>
            </p:nvSpPr>
            <p:spPr>
              <a:xfrm>
                <a:off x="10150973" y="4846743"/>
                <a:ext cx="464131" cy="464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E191A0D-6D2A-4F11-BA5F-DF0EB9C21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0973" y="4846743"/>
                <a:ext cx="464131" cy="4644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3B56FC0-F889-4717-B5D8-01286A2D41E7}"/>
                  </a:ext>
                </a:extLst>
              </p:cNvPr>
              <p:cNvSpPr txBox="1"/>
              <p:nvPr/>
            </p:nvSpPr>
            <p:spPr>
              <a:xfrm>
                <a:off x="6033578" y="1096373"/>
                <a:ext cx="468416" cy="464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3B56FC0-F889-4717-B5D8-01286A2D4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578" y="1096373"/>
                <a:ext cx="468416" cy="4644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Oval 55">
            <a:extLst>
              <a:ext uri="{FF2B5EF4-FFF2-40B4-BE49-F238E27FC236}">
                <a16:creationId xmlns:a16="http://schemas.microsoft.com/office/drawing/2014/main" id="{4B68B2A8-548F-4B25-A537-526BF0D5EB3C}"/>
              </a:ext>
            </a:extLst>
          </p:cNvPr>
          <p:cNvSpPr/>
          <p:nvPr/>
        </p:nvSpPr>
        <p:spPr>
          <a:xfrm>
            <a:off x="6881836" y="4050996"/>
            <a:ext cx="145208" cy="128798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09D8EE4-F040-4B48-8D72-BED480E8A921}"/>
                  </a:ext>
                </a:extLst>
              </p:cNvPr>
              <p:cNvSpPr txBox="1"/>
              <p:nvPr/>
            </p:nvSpPr>
            <p:spPr>
              <a:xfrm>
                <a:off x="6644177" y="3588692"/>
                <a:ext cx="5334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09D8EE4-F040-4B48-8D72-BED480E8A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177" y="3588692"/>
                <a:ext cx="533498" cy="338554"/>
              </a:xfrm>
              <a:prstGeom prst="rect">
                <a:avLst/>
              </a:prstGeom>
              <a:blipFill>
                <a:blip r:embed="rId18"/>
                <a:stretch>
                  <a:fillRect r="-24138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378473F-756B-4430-B870-18D1D817868E}"/>
                  </a:ext>
                </a:extLst>
              </p:cNvPr>
              <p:cNvSpPr txBox="1"/>
              <p:nvPr/>
            </p:nvSpPr>
            <p:spPr>
              <a:xfrm>
                <a:off x="8278226" y="3238983"/>
                <a:ext cx="533498" cy="348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378473F-756B-4430-B870-18D1D8178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226" y="3238983"/>
                <a:ext cx="533498" cy="3483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0861D14-F2C0-42D0-BFAB-2910D7F8483F}"/>
                  </a:ext>
                </a:extLst>
              </p:cNvPr>
              <p:cNvSpPr txBox="1"/>
              <p:nvPr/>
            </p:nvSpPr>
            <p:spPr>
              <a:xfrm>
                <a:off x="8316649" y="4088903"/>
                <a:ext cx="533498" cy="348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0861D14-F2C0-42D0-BFAB-2910D7F848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649" y="4088903"/>
                <a:ext cx="533498" cy="34834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>
            <a:extLst>
              <a:ext uri="{FF2B5EF4-FFF2-40B4-BE49-F238E27FC236}">
                <a16:creationId xmlns:a16="http://schemas.microsoft.com/office/drawing/2014/main" id="{0C0A8E17-9F78-42F9-8CCB-44639ECD324A}"/>
              </a:ext>
            </a:extLst>
          </p:cNvPr>
          <p:cNvSpPr/>
          <p:nvPr/>
        </p:nvSpPr>
        <p:spPr>
          <a:xfrm>
            <a:off x="8481517" y="3206060"/>
            <a:ext cx="88175" cy="881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C746E53-EAAF-4C9E-AAFB-60EA5E627536}"/>
              </a:ext>
            </a:extLst>
          </p:cNvPr>
          <p:cNvSpPr/>
          <p:nvPr/>
        </p:nvSpPr>
        <p:spPr>
          <a:xfrm>
            <a:off x="8473360" y="4027486"/>
            <a:ext cx="145208" cy="12879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7716183-7B43-413C-95CA-E0DB1C639210}"/>
                  </a:ext>
                </a:extLst>
              </p:cNvPr>
              <p:cNvSpPr txBox="1"/>
              <p:nvPr/>
            </p:nvSpPr>
            <p:spPr>
              <a:xfrm>
                <a:off x="10048588" y="2830237"/>
                <a:ext cx="533498" cy="408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7716183-7B43-413C-95CA-E0DB1C639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8588" y="2830237"/>
                <a:ext cx="533498" cy="408746"/>
              </a:xfrm>
              <a:prstGeom prst="rect">
                <a:avLst/>
              </a:prstGeom>
              <a:blipFill>
                <a:blip r:embed="rId19"/>
                <a:stretch>
                  <a:fillRect r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Oval 69">
            <a:extLst>
              <a:ext uri="{FF2B5EF4-FFF2-40B4-BE49-F238E27FC236}">
                <a16:creationId xmlns:a16="http://schemas.microsoft.com/office/drawing/2014/main" id="{4BE97B71-2B5B-4E7F-B00A-9824CD96CEBB}"/>
              </a:ext>
            </a:extLst>
          </p:cNvPr>
          <p:cNvSpPr/>
          <p:nvPr/>
        </p:nvSpPr>
        <p:spPr>
          <a:xfrm>
            <a:off x="8241572" y="2962865"/>
            <a:ext cx="582851" cy="5903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0E709CA-28F0-4209-B971-FB468396E78F}"/>
              </a:ext>
            </a:extLst>
          </p:cNvPr>
          <p:cNvCxnSpPr>
            <a:cxnSpLocks/>
          </p:cNvCxnSpPr>
          <p:nvPr/>
        </p:nvCxnSpPr>
        <p:spPr>
          <a:xfrm flipV="1">
            <a:off x="8637509" y="3559749"/>
            <a:ext cx="1670922" cy="111335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0CD046C-491A-4759-A3C4-ACAB75DF9B40}"/>
              </a:ext>
            </a:extLst>
          </p:cNvPr>
          <p:cNvCxnSpPr>
            <a:cxnSpLocks/>
            <a:stCxn id="63" idx="0"/>
          </p:cNvCxnSpPr>
          <p:nvPr/>
        </p:nvCxnSpPr>
        <p:spPr>
          <a:xfrm flipV="1">
            <a:off x="7203761" y="3698228"/>
            <a:ext cx="1197163" cy="406922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non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4E988F3-E506-4FFF-8BB6-08E51462555F}"/>
              </a:ext>
            </a:extLst>
          </p:cNvPr>
          <p:cNvCxnSpPr>
            <a:cxnSpLocks/>
          </p:cNvCxnSpPr>
          <p:nvPr/>
        </p:nvCxnSpPr>
        <p:spPr>
          <a:xfrm flipV="1">
            <a:off x="8374157" y="3656201"/>
            <a:ext cx="245905" cy="38955"/>
          </a:xfrm>
          <a:prstGeom prst="line">
            <a:avLst/>
          </a:prstGeom>
          <a:ln>
            <a:solidFill>
              <a:srgbClr val="FF0000"/>
            </a:solidFill>
            <a:prstDash val="solid"/>
            <a:tailEnd type="non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75B3430-C7B5-48C5-AB67-5015969775D7}"/>
                  </a:ext>
                </a:extLst>
              </p:cNvPr>
              <p:cNvSpPr txBox="1"/>
              <p:nvPr/>
            </p:nvSpPr>
            <p:spPr>
              <a:xfrm>
                <a:off x="6910926" y="4247342"/>
                <a:ext cx="5334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75B3430-C7B5-48C5-AB67-501596977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0926" y="4247342"/>
                <a:ext cx="533498" cy="338554"/>
              </a:xfrm>
              <a:prstGeom prst="rect">
                <a:avLst/>
              </a:prstGeom>
              <a:blipFill>
                <a:blip r:embed="rId20"/>
                <a:stretch>
                  <a:fillRect r="-21839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Oval 62">
            <a:extLst>
              <a:ext uri="{FF2B5EF4-FFF2-40B4-BE49-F238E27FC236}">
                <a16:creationId xmlns:a16="http://schemas.microsoft.com/office/drawing/2014/main" id="{11A7FD20-13A7-4DAB-BA2A-FDABB35B645C}"/>
              </a:ext>
            </a:extLst>
          </p:cNvPr>
          <p:cNvSpPr/>
          <p:nvPr/>
        </p:nvSpPr>
        <p:spPr>
          <a:xfrm>
            <a:off x="7131157" y="4105150"/>
            <a:ext cx="145208" cy="12879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316B907-F31A-4B35-8AE7-57281FD62C7A}"/>
              </a:ext>
            </a:extLst>
          </p:cNvPr>
          <p:cNvSpPr txBox="1"/>
          <p:nvPr/>
        </p:nvSpPr>
        <p:spPr>
          <a:xfrm>
            <a:off x="8969557" y="4259386"/>
            <a:ext cx="814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Old path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2EFB2F2-95FF-4722-AAF6-A1BBFF466360}"/>
                  </a:ext>
                </a:extLst>
              </p:cNvPr>
              <p:cNvSpPr txBox="1"/>
              <p:nvPr/>
            </p:nvSpPr>
            <p:spPr>
              <a:xfrm>
                <a:off x="9982147" y="1417711"/>
                <a:ext cx="2030412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FF0000"/>
                    </a:solidFill>
                  </a:rPr>
                  <a:t>New path available</a:t>
                </a:r>
              </a:p>
              <a:p>
                <a:r>
                  <a:rPr lang="en-US" sz="1400" dirty="0">
                    <a:solidFill>
                      <a:srgbClr val="FF0000"/>
                    </a:solidFill>
                  </a:rPr>
                  <a:t>because estimate of obstacle 1 improved after receiving estimate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2EFB2F2-95FF-4722-AAF6-A1BBFF466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147" y="1417711"/>
                <a:ext cx="2030412" cy="1169551"/>
              </a:xfrm>
              <a:prstGeom prst="rect">
                <a:avLst/>
              </a:prstGeom>
              <a:blipFill>
                <a:blip r:embed="rId21"/>
                <a:stretch>
                  <a:fillRect l="-898" t="-1047" b="-4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28B5B211-7B57-4BBA-8594-C925CC3FF33D}"/>
              </a:ext>
            </a:extLst>
          </p:cNvPr>
          <p:cNvCxnSpPr>
            <a:cxnSpLocks/>
          </p:cNvCxnSpPr>
          <p:nvPr/>
        </p:nvCxnSpPr>
        <p:spPr>
          <a:xfrm flipH="1">
            <a:off x="9555544" y="2165465"/>
            <a:ext cx="410311" cy="1432223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9121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DDEB75-BDF4-4FE5-861F-14B45A241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Hybrid State Machine for Communicating Robot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0108E-65A1-43E3-8E98-EDDAA9B78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AAC87-D1D2-475A-BF3E-82307B68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1385887"/>
            <a:ext cx="114681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674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D1EA95-91D6-470D-A10C-B2489CAED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901952"/>
            <a:ext cx="11699087" cy="3938016"/>
          </a:xfrm>
        </p:spPr>
        <p:txBody>
          <a:bodyPr>
            <a:normAutofit/>
          </a:bodyPr>
          <a:lstStyle/>
          <a:p>
            <a:r>
              <a:rPr lang="en-US" dirty="0"/>
              <a:t>Hybrid models combine computation, communication and control</a:t>
            </a:r>
          </a:p>
          <a:p>
            <a:r>
              <a:rPr lang="en-US" dirty="0"/>
              <a:t>Most real-world controllers are digital/discrete-time controllers: hybrid process/automata models describe underlying mathematical model for most CPS applications!</a:t>
            </a:r>
          </a:p>
          <a:p>
            <a:r>
              <a:rPr lang="en-US" dirty="0"/>
              <a:t>We can perform design-space exploration through simulations and check safety/correctness (later in the course)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132E53-AD64-4A9A-B206-C6FD69B79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 of using hybrid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AD0B8-9100-4DAC-B437-02FEAABEC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0496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C0BA69-5030-4437-A7EE-BE5CD9C7D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400" dirty="0"/>
              <a:t>H. Lin and P. J. </a:t>
            </a:r>
            <a:r>
              <a:rPr lang="en-US" sz="1400" dirty="0" err="1"/>
              <a:t>Antsaklis</a:t>
            </a:r>
            <a:r>
              <a:rPr lang="en-US" sz="1400" dirty="0"/>
              <a:t>, "Stability and </a:t>
            </a:r>
            <a:r>
              <a:rPr lang="en-US" sz="1400" dirty="0" err="1"/>
              <a:t>Stabilizability</a:t>
            </a:r>
            <a:r>
              <a:rPr lang="en-US" sz="1400" dirty="0"/>
              <a:t> of Switched Linear Systems: A Survey of Recent Results," in </a:t>
            </a:r>
            <a:r>
              <a:rPr lang="en-US" sz="1400" i="1" dirty="0"/>
              <a:t>IEEE Transactions on Automatic Control</a:t>
            </a:r>
            <a:r>
              <a:rPr lang="en-US" sz="1400" dirty="0"/>
              <a:t>, vol. 54, no. 2, pp. 308-322, Feb. 2009.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err="1"/>
              <a:t>Branicky</a:t>
            </a:r>
            <a:r>
              <a:rPr lang="en-US" sz="1400" dirty="0"/>
              <a:t>, Michael S. "Multiple Lyapunov functions and other analysis tools for switched and hybrid systems." </a:t>
            </a:r>
            <a:r>
              <a:rPr lang="en-US" sz="1400" i="1" dirty="0"/>
              <a:t>IEEE Transactions on automatic control</a:t>
            </a:r>
            <a:r>
              <a:rPr lang="en-US" sz="1400" dirty="0"/>
              <a:t> 43.4 (1998): 475-482.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Talk by Goran Frehse, pdf of slides here: </a:t>
            </a:r>
            <a:r>
              <a:rPr lang="en-US" sz="1400" dirty="0">
                <a:hlinkClick r:id="rId2"/>
              </a:rPr>
              <a:t>http://qmc.cs.aau.dk/slides/slides-frehse.pdf</a:t>
            </a:r>
            <a:endParaRPr lang="en-US" sz="1400" dirty="0"/>
          </a:p>
          <a:p>
            <a:pPr marL="514350" indent="-514350">
              <a:buFont typeface="+mj-lt"/>
              <a:buAutoNum type="arabicPeriod"/>
            </a:pPr>
            <a:r>
              <a:rPr lang="en-US" sz="1400" dirty="0" err="1"/>
              <a:t>SpaceEx</a:t>
            </a:r>
            <a:r>
              <a:rPr lang="en-US" sz="1400" dirty="0"/>
              <a:t>: </a:t>
            </a:r>
            <a:r>
              <a:rPr lang="en-US" sz="1400" dirty="0">
                <a:hlinkClick r:id="rId3"/>
              </a:rPr>
              <a:t>http://spaceex.imag.fr/</a:t>
            </a:r>
            <a:endParaRPr lang="en-US" sz="1400" dirty="0"/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Flow*: </a:t>
            </a:r>
            <a:r>
              <a:rPr lang="en-US" sz="1400" dirty="0">
                <a:hlinkClick r:id="rId4"/>
              </a:rPr>
              <a:t>https://flowstar.org/</a:t>
            </a:r>
            <a:endParaRPr lang="en-US" sz="1400" dirty="0"/>
          </a:p>
          <a:p>
            <a:pPr marL="514350" indent="-514350">
              <a:buFont typeface="+mj-lt"/>
              <a:buAutoNum type="arabicPeriod"/>
            </a:pPr>
            <a:r>
              <a:rPr lang="en-US" sz="1400" dirty="0" err="1"/>
              <a:t>dReach</a:t>
            </a:r>
            <a:r>
              <a:rPr lang="en-US" sz="1400" dirty="0"/>
              <a:t>: </a:t>
            </a:r>
            <a:r>
              <a:rPr lang="en-US" sz="1400" dirty="0">
                <a:hlinkClick r:id="rId5"/>
              </a:rPr>
              <a:t>http://dreal.github.io/dReach/</a:t>
            </a:r>
            <a:endParaRPr lang="en-US" sz="1400" dirty="0"/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CORA: </a:t>
            </a:r>
            <a:r>
              <a:rPr lang="en-US" sz="1400" dirty="0">
                <a:hlinkClick r:id="rId6"/>
              </a:rPr>
              <a:t>http://www.i6.in.tum.de/Main/SoftwareCORA</a:t>
            </a:r>
            <a:endParaRPr lang="en-US" sz="1400" dirty="0"/>
          </a:p>
          <a:p>
            <a:pPr marL="514350" indent="-514350">
              <a:buFont typeface="+mj-lt"/>
              <a:buAutoNum type="arabicPeriod"/>
            </a:pPr>
            <a:endParaRPr lang="en-US" sz="1400" dirty="0"/>
          </a:p>
          <a:p>
            <a:pPr marL="514350" indent="-514350">
              <a:buFont typeface="+mj-lt"/>
              <a:buAutoNum type="arabicPeriod"/>
            </a:pPr>
            <a:endParaRPr lang="en-US" sz="1400" dirty="0"/>
          </a:p>
          <a:p>
            <a:pPr marL="514350" indent="-514350"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60CB10-5D7F-4BB5-91BF-878DA1BF4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4A52E-16A4-48F9-B612-F15E221B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12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D4DA0B-0A11-4B70-9DA3-B3CC6B18B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Execution of Car with constant force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377F9-F074-410F-A573-DA0F3D5B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39786FDD-2C83-4112-9AA4-648DF41ED1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372460"/>
                <a:ext cx="11699087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Suppose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=500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. Then, we need to solve: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;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500−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𝑘𝑣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b="0" i="1" dirty="0"/>
              </a:p>
              <a:p>
                <a:r>
                  <a:rPr lang="en-US" dirty="0"/>
                  <a:t>Solution to above differential equation (solve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first,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):</a:t>
                </a:r>
              </a:p>
              <a:p>
                <a:r>
                  <a:rPr lang="en-US" dirty="0"/>
                  <a:t>Compute solution using </a:t>
                </a:r>
                <a:r>
                  <a:rPr lang="en-US" dirty="0" err="1"/>
                  <a:t>Matlab</a:t>
                </a:r>
                <a:r>
                  <a:rPr lang="en-US" dirty="0"/>
                  <a:t>/Python</a:t>
                </a:r>
              </a:p>
              <a:p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39786FDD-2C83-4112-9AA4-648DF41ED1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372460"/>
                <a:ext cx="11699087" cy="4351338"/>
              </a:xfrm>
              <a:blipFill>
                <a:blip r:embed="rId2"/>
                <a:stretch>
                  <a:fillRect l="-625" t="-2241" r="-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E1EF50-D185-490A-8D31-C9F6680E9F65}"/>
                  </a:ext>
                </a:extLst>
              </p:cNvPr>
              <p:cNvSpPr txBox="1"/>
              <p:nvPr/>
            </p:nvSpPr>
            <p:spPr>
              <a:xfrm>
                <a:off x="9831743" y="4094922"/>
                <a:ext cx="1961563" cy="83099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=1000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kg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𝑁𝑠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E1EF50-D185-490A-8D31-C9F6680E9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743" y="4094922"/>
                <a:ext cx="1961563" cy="830997"/>
              </a:xfrm>
              <a:prstGeom prst="rect">
                <a:avLst/>
              </a:prstGeom>
              <a:blipFill>
                <a:blip r:embed="rId3"/>
                <a:stretch>
                  <a:fillRect l="-309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8794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E0C4AE-CBBF-4ECE-BA0B-14231912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27774-148E-4010-B5FA-161BE6EB1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F3D5D6-0C51-4FFB-9FE2-AE2F2E5C47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20" t="16377" r="7347" b="3188"/>
          <a:stretch/>
        </p:blipFill>
        <p:spPr>
          <a:xfrm>
            <a:off x="5138531" y="641797"/>
            <a:ext cx="6172200" cy="47054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C7ABA2-8DC7-4C30-B489-735D638120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00" t="19300" r="6348"/>
          <a:stretch/>
        </p:blipFill>
        <p:spPr>
          <a:xfrm>
            <a:off x="323913" y="1527135"/>
            <a:ext cx="4657385" cy="38037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8A195E-1C6E-402B-ADCF-55D2AB96FCCD}"/>
              </a:ext>
            </a:extLst>
          </p:cNvPr>
          <p:cNvSpPr txBox="1"/>
          <p:nvPr/>
        </p:nvSpPr>
        <p:spPr>
          <a:xfrm>
            <a:off x="2438524" y="2122952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Phase Plot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60DFF0-4E28-4AE0-ABCF-572EE9E3DFBE}"/>
              </a:ext>
            </a:extLst>
          </p:cNvPr>
          <p:cNvSpPr txBox="1"/>
          <p:nvPr/>
        </p:nvSpPr>
        <p:spPr>
          <a:xfrm>
            <a:off x="6437367" y="5330864"/>
            <a:ext cx="3316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Input/Output Signals</a:t>
            </a:r>
          </a:p>
        </p:txBody>
      </p:sp>
    </p:spTree>
    <p:extLst>
      <p:ext uri="{BB962C8B-B14F-4D97-AF65-F5344CB8AC3E}">
        <p14:creationId xmlns:p14="http://schemas.microsoft.com/office/powerpoint/2010/main" val="41642313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pLiSC8ikgrn1DClo90Itj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RvpcQDSyMdAu7jQVKp7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pLiSC8ikgrn1DClo90Itj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IgC9msUFZCvT65nnQ0igp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k7WJrAi4kIOJEQL815xk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2628</TotalTime>
  <Words>6228</Words>
  <Application>Microsoft Office PowerPoint</Application>
  <PresentationFormat>Widescreen</PresentationFormat>
  <Paragraphs>1017</Paragraphs>
  <Slides>76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6" baseType="lpstr">
      <vt:lpstr>Aptos</vt:lpstr>
      <vt:lpstr>Arial</vt:lpstr>
      <vt:lpstr>Calibri</vt:lpstr>
      <vt:lpstr>Calibri Light</vt:lpstr>
      <vt:lpstr>Cambria</vt:lpstr>
      <vt:lpstr>Cambria Math</vt:lpstr>
      <vt:lpstr>Garamond</vt:lpstr>
      <vt:lpstr>Times New Roman</vt:lpstr>
      <vt:lpstr>Wingdings 3</vt:lpstr>
      <vt:lpstr>Office Theme</vt:lpstr>
      <vt:lpstr>Autonomous Cyber-Physical Systems: Dynamical System Models</vt:lpstr>
      <vt:lpstr>Dynamical Systems</vt:lpstr>
      <vt:lpstr>Continuous-time Component (Algebraic)</vt:lpstr>
      <vt:lpstr>Model of a simple car</vt:lpstr>
      <vt:lpstr>Continuous-time component (differential)</vt:lpstr>
      <vt:lpstr>Executions of Car</vt:lpstr>
      <vt:lpstr>Sample Execution of Car</vt:lpstr>
      <vt:lpstr>Sample Execution of Car with constant force</vt:lpstr>
      <vt:lpstr>Plots</vt:lpstr>
      <vt:lpstr>Continuous-Time Component Definition</vt:lpstr>
      <vt:lpstr>Existence and Uniqueness of Solutions</vt:lpstr>
      <vt:lpstr>Existence</vt:lpstr>
      <vt:lpstr>Uniqueness</vt:lpstr>
      <vt:lpstr>What do numeric solvers/simulators do?</vt:lpstr>
      <vt:lpstr>PowerPoint Presentation</vt:lpstr>
      <vt:lpstr>Linear Systems</vt:lpstr>
      <vt:lpstr>Linear Dynamical Systems</vt:lpstr>
      <vt:lpstr>Solutions to Linear Systems</vt:lpstr>
      <vt:lpstr>Food for Thought</vt:lpstr>
      <vt:lpstr>Models of Computation</vt:lpstr>
      <vt:lpstr>Timed ESMs</vt:lpstr>
      <vt:lpstr>Transitions of a timed ESM</vt:lpstr>
      <vt:lpstr>Transitions of a timed ESM</vt:lpstr>
      <vt:lpstr>Timed Processes: explicit clock variables</vt:lpstr>
      <vt:lpstr>Timed Process Execution</vt:lpstr>
      <vt:lpstr>Timed Process Execution</vt:lpstr>
      <vt:lpstr>Timed State Machine representation</vt:lpstr>
      <vt:lpstr>Clock invariants</vt:lpstr>
      <vt:lpstr>Clock invariants</vt:lpstr>
      <vt:lpstr>Why model using invariants and guards?</vt:lpstr>
      <vt:lpstr>Example with two clocks</vt:lpstr>
      <vt:lpstr>Composing Timed Processes</vt:lpstr>
      <vt:lpstr>Composing Timed Processes</vt:lpstr>
      <vt:lpstr>Semi-synchrony</vt:lpstr>
      <vt:lpstr>Semi-synchrony</vt:lpstr>
      <vt:lpstr>Pacemaker Modeling as a Timed Process</vt:lpstr>
      <vt:lpstr>How does a healthy heart work?</vt:lpstr>
      <vt:lpstr>What do pacemakers do?</vt:lpstr>
      <vt:lpstr>Implantable Pacemaker modeling</vt:lpstr>
      <vt:lpstr>How dual-chamber pacemakers work</vt:lpstr>
      <vt:lpstr>The LRI mode of operation explained</vt:lpstr>
      <vt:lpstr>The LRI mode of operation explained</vt:lpstr>
      <vt:lpstr>The LRI mode of operation explained</vt:lpstr>
      <vt:lpstr>The LRI mode of operation explained</vt:lpstr>
      <vt:lpstr>The LRI mode of operation explained</vt:lpstr>
      <vt:lpstr>Dual Chamber Pacemaker Diagram</vt:lpstr>
      <vt:lpstr>PowerPoint Presentation</vt:lpstr>
      <vt:lpstr>Timed Process</vt:lpstr>
      <vt:lpstr>Hybrid Process</vt:lpstr>
      <vt:lpstr>Bang-bang control (thermostat) hybrid automaton</vt:lpstr>
      <vt:lpstr>Executions of Thermostat</vt:lpstr>
      <vt:lpstr>Behavior of thermostat</vt:lpstr>
      <vt:lpstr>Hybrid Automata: State machines for hybrid processes</vt:lpstr>
      <vt:lpstr>Hybrid Automata: State machines for hybrid processes</vt:lpstr>
      <vt:lpstr>Hybrid Automata: State machines for hybrid processes</vt:lpstr>
      <vt:lpstr>Hybrid automaton for bouncing ball</vt:lpstr>
      <vt:lpstr>Hybrid Process</vt:lpstr>
      <vt:lpstr>Hybrid Process</vt:lpstr>
      <vt:lpstr>Executions of a hybrid process</vt:lpstr>
      <vt:lpstr>Zeno’s Paradox</vt:lpstr>
      <vt:lpstr>Hybrid automaton for bouncing ball</vt:lpstr>
      <vt:lpstr>How to deal with Zeno behavior</vt:lpstr>
      <vt:lpstr>Non-Zeno hybrid process for bouncing ball</vt:lpstr>
      <vt:lpstr>Design Application: Autonomous Guided Vehicle</vt:lpstr>
      <vt:lpstr>On/Off control for Path following</vt:lpstr>
      <vt:lpstr>Design Application: Robot Coordination</vt:lpstr>
      <vt:lpstr>Path planning with obstacle avoidance</vt:lpstr>
      <vt:lpstr>Divide path/motion planning into two parts</vt:lpstr>
      <vt:lpstr>Estimation error</vt:lpstr>
      <vt:lpstr>Path planning</vt:lpstr>
      <vt:lpstr>Dynamic path planning</vt:lpstr>
      <vt:lpstr>Communication improves planning</vt:lpstr>
      <vt:lpstr>Improved path planning through communication</vt:lpstr>
      <vt:lpstr>Hybrid State Machine for Communicating Robot</vt:lpstr>
      <vt:lpstr>Advantage of using hybrid processes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Jyotirmoy Vinay Deshmukh</dc:creator>
  <cp:lastModifiedBy>Jyotirmoy Vinay Deshmukh</cp:lastModifiedBy>
  <cp:revision>22</cp:revision>
  <dcterms:created xsi:type="dcterms:W3CDTF">2020-08-24T05:46:19Z</dcterms:created>
  <dcterms:modified xsi:type="dcterms:W3CDTF">2026-09-01T22:13:09Z</dcterms:modified>
</cp:coreProperties>
</file>